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5.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6.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7.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8.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slideLayouts/slideLayout218.xml" ContentType="application/vnd.openxmlformats-officedocument.presentationml.slideLayout+xml"/>
  <Override PartName="/ppt/theme/theme21.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2.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 id="2147484025" r:id="rId2"/>
    <p:sldMasterId id="2147484049" r:id="rId3"/>
    <p:sldMasterId id="2147484061" r:id="rId4"/>
    <p:sldMasterId id="2147484107" r:id="rId5"/>
    <p:sldMasterId id="2147484119" r:id="rId6"/>
    <p:sldMasterId id="2147484131" r:id="rId7"/>
    <p:sldMasterId id="2147484143" r:id="rId8"/>
    <p:sldMasterId id="2147484155" r:id="rId9"/>
    <p:sldMasterId id="2147484167" r:id="rId10"/>
    <p:sldMasterId id="2147484279" r:id="rId11"/>
    <p:sldMasterId id="2147484291" r:id="rId12"/>
    <p:sldMasterId id="2147484426" r:id="rId13"/>
    <p:sldMasterId id="2147484438" r:id="rId14"/>
    <p:sldMasterId id="2147484451" r:id="rId15"/>
    <p:sldMasterId id="2147484621" r:id="rId16"/>
    <p:sldMasterId id="2147484633" r:id="rId17"/>
    <p:sldMasterId id="2147484646" r:id="rId18"/>
    <p:sldMasterId id="2147484658" r:id="rId19"/>
    <p:sldMasterId id="2147484874" r:id="rId20"/>
    <p:sldMasterId id="2147485744" r:id="rId21"/>
    <p:sldMasterId id="2147487916" r:id="rId22"/>
    <p:sldMasterId id="2147489526" r:id="rId23"/>
  </p:sldMasterIdLst>
  <p:notesMasterIdLst>
    <p:notesMasterId r:id="rId51"/>
  </p:notesMasterIdLst>
  <p:handoutMasterIdLst>
    <p:handoutMasterId r:id="rId52"/>
  </p:handoutMasterIdLst>
  <p:sldIdLst>
    <p:sldId id="756" r:id="rId24"/>
    <p:sldId id="814" r:id="rId25"/>
    <p:sldId id="815" r:id="rId26"/>
    <p:sldId id="816" r:id="rId27"/>
    <p:sldId id="817" r:id="rId28"/>
    <p:sldId id="818" r:id="rId29"/>
    <p:sldId id="819" r:id="rId30"/>
    <p:sldId id="885" r:id="rId31"/>
    <p:sldId id="890" r:id="rId32"/>
    <p:sldId id="892" r:id="rId33"/>
    <p:sldId id="893" r:id="rId34"/>
    <p:sldId id="894" r:id="rId35"/>
    <p:sldId id="849" r:id="rId36"/>
    <p:sldId id="851" r:id="rId37"/>
    <p:sldId id="853" r:id="rId38"/>
    <p:sldId id="854" r:id="rId39"/>
    <p:sldId id="859" r:id="rId40"/>
    <p:sldId id="912" r:id="rId41"/>
    <p:sldId id="913" r:id="rId42"/>
    <p:sldId id="915" r:id="rId43"/>
    <p:sldId id="867" r:id="rId44"/>
    <p:sldId id="868" r:id="rId45"/>
    <p:sldId id="869" r:id="rId46"/>
    <p:sldId id="922" r:id="rId47"/>
    <p:sldId id="927" r:id="rId48"/>
    <p:sldId id="923" r:id="rId49"/>
    <p:sldId id="924" r:id="rId50"/>
  </p:sldIdLst>
  <p:sldSz cx="9144000" cy="6858000" type="screen4x3"/>
  <p:notesSz cx="6797675" cy="9929813"/>
  <p:defaultTex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339966"/>
    <a:srgbClr val="339933"/>
    <a:srgbClr val="CC00CC"/>
    <a:srgbClr val="717171"/>
    <a:srgbClr val="000000"/>
    <a:srgbClr val="3366FF"/>
    <a:srgbClr val="175D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01" autoAdjust="0"/>
    <p:restoredTop sz="94289" autoAdjust="0"/>
  </p:normalViewPr>
  <p:slideViewPr>
    <p:cSldViewPr showGuides="1">
      <p:cViewPr varScale="1">
        <p:scale>
          <a:sx n="92" d="100"/>
          <a:sy n="92" d="100"/>
        </p:scale>
        <p:origin x="1446"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0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slide" Target="slides/slide1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709677419354861E-2"/>
          <c:y val="0"/>
          <c:w val="0.53870967741935516"/>
          <c:h val="0.87500000000000033"/>
        </c:manualLayout>
      </c:layout>
      <c:barChart>
        <c:barDir val="col"/>
        <c:grouping val="stacked"/>
        <c:varyColors val="0"/>
        <c:ser>
          <c:idx val="0"/>
          <c:order val="0"/>
          <c:tx>
            <c:strRef>
              <c:f>Sheet1!$A$3</c:f>
              <c:strCache>
                <c:ptCount val="1"/>
                <c:pt idx="0">
                  <c:v>Branded  </c:v>
                </c:pt>
              </c:strCache>
            </c:strRef>
          </c:tx>
          <c:spPr>
            <a:solidFill>
              <a:srgbClr val="0066CC"/>
            </a:solidFill>
            <a:ln w="21994">
              <a:noFill/>
            </a:ln>
          </c:spPr>
          <c:invertIfNegative val="0"/>
          <c:dLbls>
            <c:spPr>
              <a:noFill/>
              <a:ln w="21994">
                <a:noFill/>
              </a:ln>
            </c:spPr>
            <c:txPr>
              <a:bodyPr/>
              <a:lstStyle/>
              <a:p>
                <a:pPr>
                  <a:defRPr sz="953"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c:f>
              <c:strCache>
                <c:ptCount val="1"/>
                <c:pt idx="0">
                  <c:v>12 w/e 09 Jun 13</c:v>
                </c:pt>
              </c:strCache>
            </c:strRef>
          </c:cat>
          <c:val>
            <c:numRef>
              <c:f>Sheet1!$B$3</c:f>
              <c:numCache>
                <c:formatCode>General</c:formatCode>
                <c:ptCount val="1"/>
                <c:pt idx="0">
                  <c:v>51.8</c:v>
                </c:pt>
              </c:numCache>
            </c:numRef>
          </c:val>
        </c:ser>
        <c:ser>
          <c:idx val="1"/>
          <c:order val="1"/>
          <c:tx>
            <c:strRef>
              <c:f>Sheet1!$A$4</c:f>
              <c:strCache>
                <c:ptCount val="1"/>
                <c:pt idx="0">
                  <c:v>No brand name  </c:v>
                </c:pt>
              </c:strCache>
            </c:strRef>
          </c:tx>
          <c:spPr>
            <a:solidFill>
              <a:srgbClr val="FFFF00"/>
            </a:solidFill>
            <a:ln w="21994">
              <a:noFill/>
            </a:ln>
          </c:spPr>
          <c:invertIfNegative val="0"/>
          <c:dLbls>
            <c:spPr>
              <a:noFill/>
              <a:ln w="21994">
                <a:noFill/>
              </a:ln>
            </c:spPr>
            <c:txPr>
              <a:bodyPr/>
              <a:lstStyle/>
              <a:p>
                <a:pPr>
                  <a:defRPr sz="953"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c:f>
              <c:strCache>
                <c:ptCount val="1"/>
                <c:pt idx="0">
                  <c:v>12 w/e 09 Jun 13</c:v>
                </c:pt>
              </c:strCache>
            </c:strRef>
          </c:cat>
          <c:val>
            <c:numRef>
              <c:f>Sheet1!$B$4</c:f>
              <c:numCache>
                <c:formatCode>General</c:formatCode>
                <c:ptCount val="1"/>
                <c:pt idx="0">
                  <c:v>11.5</c:v>
                </c:pt>
              </c:numCache>
            </c:numRef>
          </c:val>
        </c:ser>
        <c:ser>
          <c:idx val="2"/>
          <c:order val="2"/>
          <c:tx>
            <c:strRef>
              <c:f>Sheet1!$A$5</c:f>
              <c:strCache>
                <c:ptCount val="1"/>
                <c:pt idx="0">
                  <c:v>Premium PL  </c:v>
                </c:pt>
              </c:strCache>
            </c:strRef>
          </c:tx>
          <c:spPr>
            <a:solidFill>
              <a:srgbClr val="92D050"/>
            </a:solidFill>
            <a:ln w="21994">
              <a:noFill/>
            </a:ln>
          </c:spPr>
          <c:invertIfNegative val="0"/>
          <c:dLbls>
            <c:spPr>
              <a:noFill/>
              <a:ln w="21994">
                <a:noFill/>
              </a:ln>
            </c:spPr>
            <c:txPr>
              <a:bodyPr/>
              <a:lstStyle/>
              <a:p>
                <a:pPr>
                  <a:defRPr sz="953"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c:f>
              <c:strCache>
                <c:ptCount val="1"/>
                <c:pt idx="0">
                  <c:v>12 w/e 09 Jun 13</c:v>
                </c:pt>
              </c:strCache>
            </c:strRef>
          </c:cat>
          <c:val>
            <c:numRef>
              <c:f>Sheet1!$B$5</c:f>
              <c:numCache>
                <c:formatCode>General</c:formatCode>
                <c:ptCount val="1"/>
                <c:pt idx="0">
                  <c:v>2.1</c:v>
                </c:pt>
              </c:numCache>
            </c:numRef>
          </c:val>
        </c:ser>
        <c:ser>
          <c:idx val="3"/>
          <c:order val="3"/>
          <c:tx>
            <c:strRef>
              <c:f>Sheet1!$A$6</c:f>
              <c:strCache>
                <c:ptCount val="1"/>
                <c:pt idx="0">
                  <c:v>Standard PL  </c:v>
                </c:pt>
              </c:strCache>
            </c:strRef>
          </c:tx>
          <c:spPr>
            <a:solidFill>
              <a:schemeClr val="bg1">
                <a:lumMod val="65000"/>
              </a:schemeClr>
            </a:solidFill>
            <a:ln w="21994">
              <a:noFill/>
            </a:ln>
          </c:spPr>
          <c:invertIfNegative val="0"/>
          <c:dLbls>
            <c:spPr>
              <a:noFill/>
              <a:ln w="21994">
                <a:noFill/>
              </a:ln>
            </c:spPr>
            <c:txPr>
              <a:bodyPr/>
              <a:lstStyle/>
              <a:p>
                <a:pPr>
                  <a:defRPr sz="953"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c:f>
              <c:strCache>
                <c:ptCount val="1"/>
                <c:pt idx="0">
                  <c:v>12 w/e 09 Jun 13</c:v>
                </c:pt>
              </c:strCache>
            </c:strRef>
          </c:cat>
          <c:val>
            <c:numRef>
              <c:f>Sheet1!$B$6</c:f>
              <c:numCache>
                <c:formatCode>General</c:formatCode>
                <c:ptCount val="1"/>
                <c:pt idx="0">
                  <c:v>32.799999999999997</c:v>
                </c:pt>
              </c:numCache>
            </c:numRef>
          </c:val>
        </c:ser>
        <c:ser>
          <c:idx val="4"/>
          <c:order val="4"/>
          <c:tx>
            <c:strRef>
              <c:f>Sheet1!$A$7</c:f>
              <c:strCache>
                <c:ptCount val="1"/>
                <c:pt idx="0">
                  <c:v>Value PL  </c:v>
                </c:pt>
              </c:strCache>
            </c:strRef>
          </c:tx>
          <c:spPr>
            <a:solidFill>
              <a:schemeClr val="bg1">
                <a:lumMod val="50000"/>
              </a:schemeClr>
            </a:solidFill>
            <a:ln w="21994">
              <a:noFill/>
            </a:ln>
          </c:spPr>
          <c:invertIfNegative val="0"/>
          <c:dLbls>
            <c:spPr>
              <a:noFill/>
              <a:ln w="21994">
                <a:noFill/>
              </a:ln>
            </c:spPr>
            <c:txPr>
              <a:bodyPr/>
              <a:lstStyle/>
              <a:p>
                <a:pPr>
                  <a:defRPr sz="953"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c:f>
              <c:strCache>
                <c:ptCount val="1"/>
                <c:pt idx="0">
                  <c:v>12 w/e 09 Jun 13</c:v>
                </c:pt>
              </c:strCache>
            </c:strRef>
          </c:cat>
          <c:val>
            <c:numRef>
              <c:f>Sheet1!$B$7</c:f>
              <c:numCache>
                <c:formatCode>General</c:formatCode>
                <c:ptCount val="1"/>
                <c:pt idx="0">
                  <c:v>1.7</c:v>
                </c:pt>
              </c:numCache>
            </c:numRef>
          </c:val>
        </c:ser>
        <c:dLbls>
          <c:showLegendKey val="0"/>
          <c:showVal val="0"/>
          <c:showCatName val="0"/>
          <c:showSerName val="0"/>
          <c:showPercent val="0"/>
          <c:showBubbleSize val="0"/>
        </c:dLbls>
        <c:gapWidth val="50"/>
        <c:overlap val="100"/>
        <c:axId val="178404128"/>
        <c:axId val="178404520"/>
      </c:barChart>
      <c:catAx>
        <c:axId val="178404128"/>
        <c:scaling>
          <c:orientation val="minMax"/>
        </c:scaling>
        <c:delete val="0"/>
        <c:axPos val="b"/>
        <c:numFmt formatCode="General" sourceLinked="1"/>
        <c:majorTickMark val="out"/>
        <c:minorTickMark val="none"/>
        <c:tickLblPos val="nextTo"/>
        <c:spPr>
          <a:ln w="2749">
            <a:solidFill>
              <a:schemeClr val="tx1"/>
            </a:solidFill>
            <a:prstDash val="solid"/>
          </a:ln>
        </c:spPr>
        <c:txPr>
          <a:bodyPr rot="0" vert="horz"/>
          <a:lstStyle/>
          <a:p>
            <a:pPr>
              <a:defRPr sz="1041" b="1" i="0" u="none" strike="noStrike" baseline="0">
                <a:solidFill>
                  <a:srgbClr val="000000"/>
                </a:solidFill>
                <a:latin typeface="Arial"/>
                <a:ea typeface="Arial"/>
                <a:cs typeface="Arial"/>
              </a:defRPr>
            </a:pPr>
            <a:endParaRPr lang="en-US"/>
          </a:p>
        </c:txPr>
        <c:crossAx val="178404520"/>
        <c:crosses val="autoZero"/>
        <c:auto val="1"/>
        <c:lblAlgn val="ctr"/>
        <c:lblOffset val="100"/>
        <c:tickLblSkip val="1"/>
        <c:tickMarkSkip val="1"/>
        <c:noMultiLvlLbl val="0"/>
      </c:catAx>
      <c:valAx>
        <c:axId val="178404520"/>
        <c:scaling>
          <c:orientation val="minMax"/>
          <c:max val="100"/>
        </c:scaling>
        <c:delete val="1"/>
        <c:axPos val="l"/>
        <c:numFmt formatCode="General" sourceLinked="1"/>
        <c:majorTickMark val="out"/>
        <c:minorTickMark val="none"/>
        <c:tickLblPos val="none"/>
        <c:crossAx val="178404128"/>
        <c:crosses val="autoZero"/>
        <c:crossBetween val="between"/>
      </c:valAx>
      <c:spPr>
        <a:noFill/>
        <a:ln w="22117">
          <a:noFill/>
        </a:ln>
      </c:spPr>
    </c:plotArea>
    <c:legend>
      <c:legendPos val="r"/>
      <c:layout>
        <c:manualLayout>
          <c:xMode val="edge"/>
          <c:yMode val="edge"/>
          <c:x val="0.53924921025942263"/>
          <c:y val="9.3506637619773944E-2"/>
          <c:w val="0.46075078974057782"/>
          <c:h val="0.76883092886896143"/>
        </c:manualLayout>
      </c:layout>
      <c:overlay val="0"/>
      <c:spPr>
        <a:noFill/>
        <a:ln w="21994">
          <a:noFill/>
        </a:ln>
      </c:spPr>
      <c:txPr>
        <a:bodyPr/>
        <a:lstStyle/>
        <a:p>
          <a:pPr>
            <a:defRPr sz="875"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428" b="1"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a:solidFill>
                  <a:schemeClr val="bg2"/>
                </a:solidFill>
                <a:latin typeface="Calibri" pitchFamily="34" charset="0"/>
              </a:defRPr>
            </a:pPr>
            <a:r>
              <a:rPr lang="en-US" sz="1600" b="1" dirty="0" smtClean="0">
                <a:solidFill>
                  <a:schemeClr val="bg2"/>
                </a:solidFill>
                <a:latin typeface="Calibri" pitchFamily="34" charset="0"/>
              </a:rPr>
              <a:t>% Sold</a:t>
            </a:r>
            <a:r>
              <a:rPr lang="en-US" sz="1600" b="1" baseline="0" dirty="0" smtClean="0">
                <a:solidFill>
                  <a:schemeClr val="bg2"/>
                </a:solidFill>
                <a:latin typeface="Calibri" pitchFamily="34" charset="0"/>
              </a:rPr>
              <a:t> on Deal</a:t>
            </a:r>
            <a:endParaRPr lang="en-US" sz="1600" b="1" dirty="0">
              <a:solidFill>
                <a:schemeClr val="bg2"/>
              </a:solidFill>
              <a:latin typeface="Calibri" pitchFamily="34" charset="0"/>
            </a:endParaRPr>
          </a:p>
        </c:rich>
      </c:tx>
      <c:layout>
        <c:manualLayout>
          <c:xMode val="edge"/>
          <c:yMode val="edge"/>
          <c:x val="0.40339102890157541"/>
          <c:y val="0.14833127317676142"/>
        </c:manualLayout>
      </c:layout>
      <c:overlay val="0"/>
    </c:title>
    <c:autoTitleDeleted val="0"/>
    <c:plotArea>
      <c:layout>
        <c:manualLayout>
          <c:layoutTarget val="inner"/>
          <c:xMode val="edge"/>
          <c:yMode val="edge"/>
          <c:x val="1.6424955413359223E-2"/>
          <c:y val="0"/>
          <c:w val="0.87614040276059957"/>
          <c:h val="0.85122257642822119"/>
        </c:manualLayout>
      </c:layout>
      <c:barChart>
        <c:barDir val="col"/>
        <c:grouping val="stacked"/>
        <c:varyColors val="0"/>
        <c:ser>
          <c:idx val="0"/>
          <c:order val="0"/>
          <c:tx>
            <c:strRef>
              <c:f>Sheet1!$A$2</c:f>
              <c:strCache>
                <c:ptCount val="1"/>
                <c:pt idx="0">
                  <c:v>No Offer  </c:v>
                </c:pt>
              </c:strCache>
            </c:strRef>
          </c:tx>
          <c:spPr>
            <a:solidFill>
              <a:srgbClr val="FF0000"/>
            </a:solidFill>
          </c:spPr>
          <c:invertIfNegative val="0"/>
          <c:dLbls>
            <c:spPr>
              <a:noFill/>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52 w/e 12 Jun 11</c:v>
                </c:pt>
                <c:pt idx="1">
                  <c:v>52 w/e 10 Jun 12</c:v>
                </c:pt>
                <c:pt idx="2">
                  <c:v>52 w/e 09 Jun 13</c:v>
                </c:pt>
              </c:strCache>
            </c:strRef>
          </c:cat>
          <c:val>
            <c:numRef>
              <c:f>Sheet1!$B$2:$D$2</c:f>
            </c:numRef>
          </c:val>
        </c:ser>
        <c:ser>
          <c:idx val="1"/>
          <c:order val="1"/>
          <c:tx>
            <c:strRef>
              <c:f>Sheet1!$A$3</c:f>
              <c:strCache>
                <c:ptCount val="1"/>
                <c:pt idx="0">
                  <c:v>On Offer  </c:v>
                </c:pt>
              </c:strCache>
            </c:strRef>
          </c:tx>
          <c:spPr>
            <a:solidFill>
              <a:srgbClr val="FFC000"/>
            </a:solidFill>
          </c:spPr>
          <c:invertIfNegative val="0"/>
          <c:dLbls>
            <c:spPr>
              <a:noFill/>
              <a:ln>
                <a:noFill/>
              </a:ln>
              <a:effectLst/>
            </c:spPr>
            <c:txPr>
              <a:bodyPr/>
              <a:lstStyle/>
              <a:p>
                <a:pPr>
                  <a:defRPr>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52 w/e 12 Jun 11</c:v>
                </c:pt>
                <c:pt idx="1">
                  <c:v>52 w/e 10 Jun 12</c:v>
                </c:pt>
                <c:pt idx="2">
                  <c:v>52 w/e 09 Jun 13</c:v>
                </c:pt>
              </c:strCache>
            </c:strRef>
          </c:cat>
          <c:val>
            <c:numRef>
              <c:f>Sheet1!$B$3:$D$3</c:f>
              <c:numCache>
                <c:formatCode>General</c:formatCode>
                <c:ptCount val="3"/>
                <c:pt idx="0">
                  <c:v>14.2</c:v>
                </c:pt>
                <c:pt idx="1">
                  <c:v>14.4</c:v>
                </c:pt>
                <c:pt idx="2">
                  <c:v>13.9</c:v>
                </c:pt>
              </c:numCache>
            </c:numRef>
          </c:val>
        </c:ser>
        <c:dLbls>
          <c:dLblPos val="ctr"/>
          <c:showLegendKey val="0"/>
          <c:showVal val="1"/>
          <c:showCatName val="0"/>
          <c:showSerName val="0"/>
          <c:showPercent val="0"/>
          <c:showBubbleSize val="0"/>
        </c:dLbls>
        <c:gapWidth val="150"/>
        <c:overlap val="100"/>
        <c:axId val="178404912"/>
        <c:axId val="178405304"/>
      </c:barChart>
      <c:catAx>
        <c:axId val="178404912"/>
        <c:scaling>
          <c:orientation val="minMax"/>
        </c:scaling>
        <c:delete val="0"/>
        <c:axPos val="b"/>
        <c:numFmt formatCode="General" sourceLinked="0"/>
        <c:majorTickMark val="out"/>
        <c:minorTickMark val="none"/>
        <c:tickLblPos val="nextTo"/>
        <c:txPr>
          <a:bodyPr/>
          <a:lstStyle/>
          <a:p>
            <a:pPr>
              <a:defRPr sz="1400"/>
            </a:pPr>
            <a:endParaRPr lang="en-US"/>
          </a:p>
        </c:txPr>
        <c:crossAx val="178405304"/>
        <c:crosses val="autoZero"/>
        <c:auto val="1"/>
        <c:lblAlgn val="ctr"/>
        <c:lblOffset val="100"/>
        <c:noMultiLvlLbl val="0"/>
      </c:catAx>
      <c:valAx>
        <c:axId val="178405304"/>
        <c:scaling>
          <c:orientation val="minMax"/>
          <c:max val="20"/>
          <c:min val="10"/>
        </c:scaling>
        <c:delete val="1"/>
        <c:axPos val="l"/>
        <c:numFmt formatCode="General" sourceLinked="1"/>
        <c:majorTickMark val="out"/>
        <c:minorTickMark val="none"/>
        <c:tickLblPos val="nextTo"/>
        <c:crossAx val="178404912"/>
        <c:crosses val="autoZero"/>
        <c:crossBetween val="between"/>
        <c:majorUnit val="5.000000000000001E-2"/>
        <c:minorUnit val="1.0000000000000002E-2"/>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E" sz="1600" b="1" dirty="0">
                <a:solidFill>
                  <a:schemeClr val="bg2"/>
                </a:solidFill>
                <a:latin typeface="Calibri" pitchFamily="34" charset="0"/>
              </a:rPr>
              <a:t>% </a:t>
            </a:r>
            <a:r>
              <a:rPr lang="en-IE" sz="1600" b="1" dirty="0" smtClean="0">
                <a:solidFill>
                  <a:schemeClr val="bg2"/>
                </a:solidFill>
                <a:latin typeface="Calibri" pitchFamily="34" charset="0"/>
              </a:rPr>
              <a:t>Sold On Deal</a:t>
            </a:r>
            <a:endParaRPr lang="en-IE" sz="1600" b="1" dirty="0">
              <a:solidFill>
                <a:schemeClr val="bg2"/>
              </a:solidFill>
              <a:latin typeface="Calibri" pitchFamily="34" charset="0"/>
            </a:endParaRPr>
          </a:p>
        </c:rich>
      </c:tx>
      <c:overlay val="0"/>
    </c:title>
    <c:autoTitleDeleted val="0"/>
    <c:plotArea>
      <c:layout>
        <c:manualLayout>
          <c:layoutTarget val="inner"/>
          <c:xMode val="edge"/>
          <c:yMode val="edge"/>
          <c:x val="3.1813360781750719E-2"/>
          <c:y val="6.5894209210031085E-2"/>
          <c:w val="0.95725079644952249"/>
          <c:h val="0.78471163934162591"/>
        </c:manualLayout>
      </c:layout>
      <c:lineChart>
        <c:grouping val="standard"/>
        <c:varyColors val="0"/>
        <c:ser>
          <c:idx val="0"/>
          <c:order val="0"/>
          <c:tx>
            <c:strRef>
              <c:f>Sheet1!$A$2</c:f>
              <c:strCache>
                <c:ptCount val="1"/>
                <c:pt idx="0">
                  <c:v>% SOD</c:v>
                </c:pt>
              </c:strCache>
            </c:strRef>
          </c:tx>
          <c:spPr>
            <a:ln w="44450">
              <a:solidFill>
                <a:srgbClr val="FF0000"/>
              </a:solidFill>
            </a:ln>
          </c:spPr>
          <c:marker>
            <c:symbol val="none"/>
          </c:marker>
          <c:dLbls>
            <c:spPr>
              <a:noFill/>
              <a:ln>
                <a:noFill/>
              </a:ln>
              <a:effectLst/>
            </c:spPr>
            <c:txPr>
              <a:bodyPr rot="-5400000" vert="horz"/>
              <a:lstStyle/>
              <a:p>
                <a:pPr>
                  <a:defRPr sz="1400" b="0">
                    <a:solidFill>
                      <a:schemeClr val="bg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27"/>
                <c:pt idx="0">
                  <c:v>12 w/e 12 Jun 11</c:v>
                </c:pt>
                <c:pt idx="1">
                  <c:v>12 w/e 10 Jul 11</c:v>
                </c:pt>
                <c:pt idx="2">
                  <c:v>12 w/e 07 Aug 11</c:v>
                </c:pt>
                <c:pt idx="3">
                  <c:v>12 w/e 04 Sep 11</c:v>
                </c:pt>
                <c:pt idx="4">
                  <c:v>12 w/e 02 Oct 11</c:v>
                </c:pt>
                <c:pt idx="5">
                  <c:v>12 w/e 30 Oct 11</c:v>
                </c:pt>
                <c:pt idx="6">
                  <c:v>12 w/e 27 Nov 11</c:v>
                </c:pt>
                <c:pt idx="7">
                  <c:v>12 w/e 25 Dec 11</c:v>
                </c:pt>
                <c:pt idx="8">
                  <c:v>12 w/e 22 Jan 12</c:v>
                </c:pt>
                <c:pt idx="9">
                  <c:v>12 w/e 19 Feb 12</c:v>
                </c:pt>
                <c:pt idx="10">
                  <c:v>12 w/e 18 Mar 12</c:v>
                </c:pt>
                <c:pt idx="11">
                  <c:v>12 w/e 15 Apr 12</c:v>
                </c:pt>
                <c:pt idx="12">
                  <c:v>12 w/e 13 May 12</c:v>
                </c:pt>
                <c:pt idx="13">
                  <c:v>12 w/e 10 Jun 12</c:v>
                </c:pt>
                <c:pt idx="14">
                  <c:v>12 w/e 08 Jul 12</c:v>
                </c:pt>
                <c:pt idx="15">
                  <c:v>12 w/e 05 Aug 12</c:v>
                </c:pt>
                <c:pt idx="16">
                  <c:v>12 w/e 02 Sep 12</c:v>
                </c:pt>
                <c:pt idx="17">
                  <c:v>12 w/e 30 Sep 12</c:v>
                </c:pt>
                <c:pt idx="18">
                  <c:v>12 w/e 28 Oct 12</c:v>
                </c:pt>
                <c:pt idx="19">
                  <c:v>12 w/e 25 Nov 12</c:v>
                </c:pt>
                <c:pt idx="20">
                  <c:v>12 w/e 23 Dec 12</c:v>
                </c:pt>
                <c:pt idx="21">
                  <c:v>12 w/e 20 Jan 13</c:v>
                </c:pt>
                <c:pt idx="22">
                  <c:v>12 w/e 17 Feb 13</c:v>
                </c:pt>
                <c:pt idx="23">
                  <c:v>12 w/e 17 Mar 13</c:v>
                </c:pt>
                <c:pt idx="24">
                  <c:v>12 w/e 14 Apr 13</c:v>
                </c:pt>
                <c:pt idx="25">
                  <c:v>12 w/e 12 May 13</c:v>
                </c:pt>
                <c:pt idx="26">
                  <c:v>12 w/e 09 Jun 13</c:v>
                </c:pt>
              </c:strCache>
            </c:strRef>
          </c:cat>
          <c:val>
            <c:numRef>
              <c:f>Sheet1!$B$2:$AB$2</c:f>
              <c:numCache>
                <c:formatCode>General</c:formatCode>
                <c:ptCount val="27"/>
                <c:pt idx="0">
                  <c:v>14.4</c:v>
                </c:pt>
                <c:pt idx="1">
                  <c:v>14.3</c:v>
                </c:pt>
                <c:pt idx="2">
                  <c:v>14.1</c:v>
                </c:pt>
                <c:pt idx="3">
                  <c:v>14.4</c:v>
                </c:pt>
                <c:pt idx="4">
                  <c:v>14.6</c:v>
                </c:pt>
                <c:pt idx="5">
                  <c:v>14.8</c:v>
                </c:pt>
                <c:pt idx="6">
                  <c:v>14.3</c:v>
                </c:pt>
                <c:pt idx="7">
                  <c:v>14.1</c:v>
                </c:pt>
                <c:pt idx="8">
                  <c:v>14</c:v>
                </c:pt>
                <c:pt idx="9">
                  <c:v>14.3</c:v>
                </c:pt>
                <c:pt idx="10">
                  <c:v>14.3</c:v>
                </c:pt>
                <c:pt idx="11">
                  <c:v>14.4</c:v>
                </c:pt>
                <c:pt idx="12">
                  <c:v>14.3</c:v>
                </c:pt>
                <c:pt idx="13">
                  <c:v>14.5</c:v>
                </c:pt>
                <c:pt idx="14">
                  <c:v>14.2</c:v>
                </c:pt>
                <c:pt idx="15">
                  <c:v>14</c:v>
                </c:pt>
                <c:pt idx="16">
                  <c:v>13.8</c:v>
                </c:pt>
                <c:pt idx="17">
                  <c:v>14.1</c:v>
                </c:pt>
                <c:pt idx="18">
                  <c:v>14</c:v>
                </c:pt>
                <c:pt idx="19">
                  <c:v>13.7</c:v>
                </c:pt>
                <c:pt idx="20">
                  <c:v>13.7</c:v>
                </c:pt>
                <c:pt idx="21">
                  <c:v>14</c:v>
                </c:pt>
                <c:pt idx="22">
                  <c:v>14.3</c:v>
                </c:pt>
                <c:pt idx="23">
                  <c:v>14</c:v>
                </c:pt>
                <c:pt idx="24">
                  <c:v>14.2</c:v>
                </c:pt>
                <c:pt idx="25">
                  <c:v>13.9</c:v>
                </c:pt>
                <c:pt idx="26">
                  <c:v>13.9</c:v>
                </c:pt>
              </c:numCache>
            </c:numRef>
          </c:val>
          <c:smooth val="0"/>
        </c:ser>
        <c:dLbls>
          <c:dLblPos val="t"/>
          <c:showLegendKey val="0"/>
          <c:showVal val="1"/>
          <c:showCatName val="0"/>
          <c:showSerName val="0"/>
          <c:showPercent val="0"/>
          <c:showBubbleSize val="0"/>
        </c:dLbls>
        <c:smooth val="0"/>
        <c:axId val="274225552"/>
        <c:axId val="274225944"/>
      </c:lineChart>
      <c:catAx>
        <c:axId val="274225552"/>
        <c:scaling>
          <c:orientation val="minMax"/>
        </c:scaling>
        <c:delete val="0"/>
        <c:axPos val="b"/>
        <c:numFmt formatCode="General" sourceLinked="0"/>
        <c:majorTickMark val="out"/>
        <c:minorTickMark val="none"/>
        <c:tickLblPos val="nextTo"/>
        <c:txPr>
          <a:bodyPr/>
          <a:lstStyle/>
          <a:p>
            <a:pPr>
              <a:defRPr>
                <a:solidFill>
                  <a:schemeClr val="bg2"/>
                </a:solidFill>
              </a:defRPr>
            </a:pPr>
            <a:endParaRPr lang="en-US"/>
          </a:p>
        </c:txPr>
        <c:crossAx val="274225944"/>
        <c:crosses val="autoZero"/>
        <c:auto val="1"/>
        <c:lblAlgn val="ctr"/>
        <c:lblOffset val="100"/>
        <c:noMultiLvlLbl val="0"/>
      </c:catAx>
      <c:valAx>
        <c:axId val="274225944"/>
        <c:scaling>
          <c:orientation val="minMax"/>
        </c:scaling>
        <c:delete val="1"/>
        <c:axPos val="l"/>
        <c:numFmt formatCode="General" sourceLinked="1"/>
        <c:majorTickMark val="out"/>
        <c:minorTickMark val="none"/>
        <c:tickLblPos val="nextTo"/>
        <c:crossAx val="274225552"/>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531863764394119E-2"/>
          <c:y val="1.6934099336184869E-2"/>
          <c:w val="0.91154866579177607"/>
          <c:h val="0.84551434389234537"/>
        </c:manualLayout>
      </c:layout>
      <c:lineChart>
        <c:grouping val="standard"/>
        <c:varyColors val="0"/>
        <c:ser>
          <c:idx val="0"/>
          <c:order val="0"/>
          <c:tx>
            <c:strRef>
              <c:f>Sheet1!$A$2</c:f>
              <c:strCache>
                <c:ptCount val="1"/>
                <c:pt idx="0">
                  <c:v>Round Euro Price  </c:v>
                </c:pt>
              </c:strCache>
            </c:strRef>
          </c:tx>
          <c:spPr>
            <a:ln w="34925">
              <a:solidFill>
                <a:schemeClr val="tx1"/>
              </a:solidFill>
            </a:ln>
          </c:spPr>
          <c:marker>
            <c:symbol val="none"/>
          </c:marker>
          <c:dLbls>
            <c:dLbl>
              <c:idx val="0"/>
              <c:layout>
                <c:manualLayout>
                  <c:x val="-1.1560239829463713E-2"/>
                  <c:y val="-4.4092323075213866E-2"/>
                </c:manualLayout>
              </c:layout>
              <c:showLegendKey val="0"/>
              <c:showVal val="1"/>
              <c:showCatName val="0"/>
              <c:showSerName val="0"/>
              <c:showPercent val="0"/>
              <c:showBubbleSize val="0"/>
              <c:extLst>
                <c:ext xmlns:c15="http://schemas.microsoft.com/office/drawing/2012/chart" uri="{CE6537A1-D6FC-4f65-9D91-7224C49458BB}"/>
              </c:extLst>
            </c:dLbl>
            <c:dLbl>
              <c:idx val="23"/>
              <c:layout>
                <c:manualLayout>
                  <c:x val="-3.3235689509708156E-2"/>
                  <c:y val="-3.5825012498611267E-2"/>
                </c:manualLayout>
              </c:layout>
              <c:showLegendKey val="0"/>
              <c:showVal val="1"/>
              <c:showCatName val="0"/>
              <c:showSerName val="0"/>
              <c:showPercent val="0"/>
              <c:showBubbleSize val="0"/>
              <c:extLst>
                <c:ext xmlns:c15="http://schemas.microsoft.com/office/drawing/2012/chart" uri="{CE6537A1-D6FC-4f65-9D91-7224C49458BB}"/>
              </c:extLst>
            </c:dLbl>
            <c:dLbl>
              <c:idx val="26"/>
              <c:layout>
                <c:manualLayout>
                  <c:x val="-1.1560239829463706E-2"/>
                  <c:y val="-9.369640352460836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Sheet1!$B$1:$AB$1</c:f>
              <c:strCache>
                <c:ptCount val="27"/>
                <c:pt idx="0">
                  <c:v>12 w/e 20 Mar 11</c:v>
                </c:pt>
                <c:pt idx="1">
                  <c:v>12 w/e 17 Apr 11</c:v>
                </c:pt>
                <c:pt idx="2">
                  <c:v>12 w/e 15 May 11</c:v>
                </c:pt>
                <c:pt idx="3">
                  <c:v>12 w/e 12 Jun 11</c:v>
                </c:pt>
                <c:pt idx="4">
                  <c:v>12 w/e 10 Jul 11</c:v>
                </c:pt>
                <c:pt idx="5">
                  <c:v>12 w/e 07 Aug 11</c:v>
                </c:pt>
                <c:pt idx="6">
                  <c:v>12 w/e 04 Sep 11</c:v>
                </c:pt>
                <c:pt idx="7">
                  <c:v>12 w/e 02 Oct 11</c:v>
                </c:pt>
                <c:pt idx="8">
                  <c:v>12 w/e 30 Oct 11</c:v>
                </c:pt>
                <c:pt idx="9">
                  <c:v>12 w/e 27 Nov 11</c:v>
                </c:pt>
                <c:pt idx="10">
                  <c:v>12 w/e 25 Dec 11</c:v>
                </c:pt>
                <c:pt idx="11">
                  <c:v>12 w/e 22 Jan 12</c:v>
                </c:pt>
                <c:pt idx="12">
                  <c:v>12 w/e 19 Feb 12</c:v>
                </c:pt>
                <c:pt idx="13">
                  <c:v>12 w/e 18 Mar 12</c:v>
                </c:pt>
                <c:pt idx="14">
                  <c:v>12 w/e 15 Apr 12</c:v>
                </c:pt>
                <c:pt idx="15">
                  <c:v>12 w/e 13 May 12</c:v>
                </c:pt>
                <c:pt idx="16">
                  <c:v>12 w/e 10 Jun 12</c:v>
                </c:pt>
                <c:pt idx="17">
                  <c:v>12 w/e 08 Jul 12</c:v>
                </c:pt>
                <c:pt idx="18">
                  <c:v>12 w/e 05 Aug 12</c:v>
                </c:pt>
                <c:pt idx="19">
                  <c:v>12 w/e 02 Sep 12</c:v>
                </c:pt>
                <c:pt idx="20">
                  <c:v>12 w/e 30 Sep 12</c:v>
                </c:pt>
                <c:pt idx="21">
                  <c:v>12 w/e 28 Oct 12</c:v>
                </c:pt>
                <c:pt idx="22">
                  <c:v>12 w/e 25 Nov 12</c:v>
                </c:pt>
                <c:pt idx="23">
                  <c:v>12 w/e 23 Dec 12</c:v>
                </c:pt>
                <c:pt idx="24">
                  <c:v>12 w/e 20 Jan 13</c:v>
                </c:pt>
                <c:pt idx="25">
                  <c:v>12 w/e 17 Feb 13</c:v>
                </c:pt>
                <c:pt idx="26">
                  <c:v>12 w/e 17 Mar 13</c:v>
                </c:pt>
              </c:strCache>
            </c:strRef>
          </c:cat>
          <c:val>
            <c:numRef>
              <c:f>Sheet1!$B$2:$AB$2</c:f>
              <c:numCache>
                <c:formatCode>General</c:formatCode>
                <c:ptCount val="27"/>
                <c:pt idx="0">
                  <c:v>21</c:v>
                </c:pt>
                <c:pt idx="1">
                  <c:v>21.9</c:v>
                </c:pt>
                <c:pt idx="2">
                  <c:v>21.7</c:v>
                </c:pt>
                <c:pt idx="3">
                  <c:v>21.1</c:v>
                </c:pt>
                <c:pt idx="4">
                  <c:v>20.5</c:v>
                </c:pt>
                <c:pt idx="5">
                  <c:v>21.3</c:v>
                </c:pt>
                <c:pt idx="6">
                  <c:v>21.9</c:v>
                </c:pt>
                <c:pt idx="7">
                  <c:v>22.1</c:v>
                </c:pt>
                <c:pt idx="8">
                  <c:v>21.8</c:v>
                </c:pt>
                <c:pt idx="9">
                  <c:v>22.2</c:v>
                </c:pt>
                <c:pt idx="10">
                  <c:v>22.8</c:v>
                </c:pt>
                <c:pt idx="11">
                  <c:v>22.6</c:v>
                </c:pt>
                <c:pt idx="12">
                  <c:v>22.5</c:v>
                </c:pt>
                <c:pt idx="13">
                  <c:v>22.3</c:v>
                </c:pt>
                <c:pt idx="14">
                  <c:v>23.3</c:v>
                </c:pt>
                <c:pt idx="15">
                  <c:v>24.5</c:v>
                </c:pt>
                <c:pt idx="16">
                  <c:v>24.9</c:v>
                </c:pt>
                <c:pt idx="17">
                  <c:v>25.3</c:v>
                </c:pt>
                <c:pt idx="18">
                  <c:v>25.3</c:v>
                </c:pt>
                <c:pt idx="19">
                  <c:v>25.5</c:v>
                </c:pt>
                <c:pt idx="20">
                  <c:v>25.4</c:v>
                </c:pt>
                <c:pt idx="21">
                  <c:v>25.8</c:v>
                </c:pt>
                <c:pt idx="22">
                  <c:v>26.9</c:v>
                </c:pt>
                <c:pt idx="23">
                  <c:v>28.4</c:v>
                </c:pt>
                <c:pt idx="24">
                  <c:v>28.2</c:v>
                </c:pt>
                <c:pt idx="25">
                  <c:v>28.1</c:v>
                </c:pt>
                <c:pt idx="26">
                  <c:v>26.9</c:v>
                </c:pt>
              </c:numCache>
            </c:numRef>
          </c:val>
          <c:smooth val="1"/>
        </c:ser>
        <c:dLbls>
          <c:showLegendKey val="0"/>
          <c:showVal val="0"/>
          <c:showCatName val="0"/>
          <c:showSerName val="0"/>
          <c:showPercent val="0"/>
          <c:showBubbleSize val="0"/>
        </c:dLbls>
        <c:smooth val="0"/>
        <c:axId val="274227512"/>
        <c:axId val="274227904"/>
      </c:lineChart>
      <c:catAx>
        <c:axId val="274227512"/>
        <c:scaling>
          <c:orientation val="minMax"/>
        </c:scaling>
        <c:delete val="0"/>
        <c:axPos val="b"/>
        <c:numFmt formatCode="General" sourceLinked="0"/>
        <c:majorTickMark val="out"/>
        <c:minorTickMark val="none"/>
        <c:tickLblPos val="nextTo"/>
        <c:crossAx val="274227904"/>
        <c:crosses val="autoZero"/>
        <c:auto val="1"/>
        <c:lblAlgn val="ctr"/>
        <c:lblOffset val="100"/>
        <c:noMultiLvlLbl val="0"/>
      </c:catAx>
      <c:valAx>
        <c:axId val="274227904"/>
        <c:scaling>
          <c:orientation val="minMax"/>
          <c:min val="10"/>
        </c:scaling>
        <c:delete val="0"/>
        <c:axPos val="l"/>
        <c:numFmt formatCode="General" sourceLinked="1"/>
        <c:majorTickMark val="out"/>
        <c:minorTickMark val="none"/>
        <c:tickLblPos val="nextTo"/>
        <c:crossAx val="274227512"/>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1" dirty="0" smtClean="0">
                <a:latin typeface="Calibri" pitchFamily="34" charset="0"/>
              </a:rPr>
              <a:t>% Value share</a:t>
            </a:r>
            <a:endParaRPr lang="en-US" sz="1600" b="1" dirty="0">
              <a:latin typeface="Calibri" pitchFamily="34" charset="0"/>
            </a:endParaRPr>
          </a:p>
        </c:rich>
      </c:tx>
      <c:layout>
        <c:manualLayout>
          <c:xMode val="edge"/>
          <c:yMode val="edge"/>
          <c:x val="0.20161339421613395"/>
          <c:y val="2.1319120586275817E-2"/>
        </c:manualLayout>
      </c:layout>
      <c:overlay val="0"/>
    </c:title>
    <c:autoTitleDeleted val="0"/>
    <c:plotArea>
      <c:layout>
        <c:manualLayout>
          <c:layoutTarget val="inner"/>
          <c:xMode val="edge"/>
          <c:yMode val="edge"/>
          <c:x val="1.7130619934695182E-2"/>
          <c:y val="0.11948045135264154"/>
          <c:w val="0.88222749264775635"/>
          <c:h val="0.78065709474523548"/>
        </c:manualLayout>
      </c:layout>
      <c:barChart>
        <c:barDir val="col"/>
        <c:grouping val="clustered"/>
        <c:varyColors val="0"/>
        <c:ser>
          <c:idx val="0"/>
          <c:order val="0"/>
          <c:tx>
            <c:strRef>
              <c:f>Sheet1!$A$2</c:f>
              <c:strCache>
                <c:ptCount val="1"/>
                <c:pt idx="0">
                  <c:v>Total Cross Border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52 w/e 12 Jun 11</c:v>
                </c:pt>
                <c:pt idx="1">
                  <c:v>52 w/e 10 Jun 12</c:v>
                </c:pt>
                <c:pt idx="2">
                  <c:v>52 w/e 09 Jun 13</c:v>
                </c:pt>
              </c:strCache>
            </c:strRef>
          </c:cat>
          <c:val>
            <c:numRef>
              <c:f>Sheet1!$B$2:$D$2</c:f>
              <c:numCache>
                <c:formatCode>General</c:formatCode>
                <c:ptCount val="3"/>
                <c:pt idx="0">
                  <c:v>2.7</c:v>
                </c:pt>
                <c:pt idx="1">
                  <c:v>2.2999999999999998</c:v>
                </c:pt>
                <c:pt idx="2">
                  <c:v>2</c:v>
                </c:pt>
              </c:numCache>
            </c:numRef>
          </c:val>
        </c:ser>
        <c:dLbls>
          <c:showLegendKey val="0"/>
          <c:showVal val="0"/>
          <c:showCatName val="0"/>
          <c:showSerName val="0"/>
          <c:showPercent val="0"/>
          <c:showBubbleSize val="0"/>
        </c:dLbls>
        <c:gapWidth val="150"/>
        <c:axId val="274228688"/>
        <c:axId val="274229080"/>
      </c:barChart>
      <c:catAx>
        <c:axId val="274228688"/>
        <c:scaling>
          <c:orientation val="minMax"/>
        </c:scaling>
        <c:delete val="0"/>
        <c:axPos val="b"/>
        <c:numFmt formatCode="General" sourceLinked="0"/>
        <c:majorTickMark val="out"/>
        <c:minorTickMark val="none"/>
        <c:tickLblPos val="nextTo"/>
        <c:txPr>
          <a:bodyPr/>
          <a:lstStyle/>
          <a:p>
            <a:pPr>
              <a:defRPr sz="1400"/>
            </a:pPr>
            <a:endParaRPr lang="en-US"/>
          </a:p>
        </c:txPr>
        <c:crossAx val="274229080"/>
        <c:crosses val="autoZero"/>
        <c:auto val="1"/>
        <c:lblAlgn val="ctr"/>
        <c:lblOffset val="100"/>
        <c:noMultiLvlLbl val="0"/>
      </c:catAx>
      <c:valAx>
        <c:axId val="274229080"/>
        <c:scaling>
          <c:orientation val="minMax"/>
        </c:scaling>
        <c:delete val="1"/>
        <c:axPos val="l"/>
        <c:numFmt formatCode="General" sourceLinked="1"/>
        <c:majorTickMark val="out"/>
        <c:minorTickMark val="none"/>
        <c:tickLblPos val="nextTo"/>
        <c:crossAx val="2742286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sz="1600" b="1" dirty="0" smtClean="0">
                <a:latin typeface="Calibri" pitchFamily="34" charset="0"/>
              </a:rPr>
              <a:t>% Pack Share</a:t>
            </a:r>
            <a:endParaRPr lang="en-US" sz="1600" b="1" dirty="0">
              <a:latin typeface="Calibri" pitchFamily="34" charset="0"/>
            </a:endParaRPr>
          </a:p>
        </c:rich>
      </c:tx>
      <c:overlay val="0"/>
    </c:title>
    <c:autoTitleDeleted val="0"/>
    <c:plotArea>
      <c:layout>
        <c:manualLayout>
          <c:layoutTarget val="inner"/>
          <c:xMode val="edge"/>
          <c:yMode val="edge"/>
          <c:x val="1.7130619934695182E-2"/>
          <c:y val="0.11948045135264154"/>
          <c:w val="0.88222749264775635"/>
          <c:h val="0.78065709474523548"/>
        </c:manualLayout>
      </c:layout>
      <c:barChart>
        <c:barDir val="col"/>
        <c:grouping val="clustered"/>
        <c:varyColors val="0"/>
        <c:ser>
          <c:idx val="0"/>
          <c:order val="0"/>
          <c:tx>
            <c:strRef>
              <c:f>Sheet1!$A$2</c:f>
              <c:strCache>
                <c:ptCount val="1"/>
                <c:pt idx="0">
                  <c:v>Total Cross Border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52 w/e 12 Jun 11</c:v>
                </c:pt>
                <c:pt idx="1">
                  <c:v>52 w/e 10 Jun 12</c:v>
                </c:pt>
                <c:pt idx="2">
                  <c:v>52 w/e 09 Jun 13</c:v>
                </c:pt>
              </c:strCache>
            </c:strRef>
          </c:cat>
          <c:val>
            <c:numRef>
              <c:f>Sheet1!$B$2:$D$2</c:f>
              <c:numCache>
                <c:formatCode>General</c:formatCode>
                <c:ptCount val="3"/>
                <c:pt idx="0">
                  <c:v>2.1</c:v>
                </c:pt>
                <c:pt idx="1">
                  <c:v>1.7</c:v>
                </c:pt>
                <c:pt idx="2">
                  <c:v>1.1000000000000001</c:v>
                </c:pt>
              </c:numCache>
            </c:numRef>
          </c:val>
        </c:ser>
        <c:dLbls>
          <c:showLegendKey val="0"/>
          <c:showVal val="0"/>
          <c:showCatName val="0"/>
          <c:showSerName val="0"/>
          <c:showPercent val="0"/>
          <c:showBubbleSize val="0"/>
        </c:dLbls>
        <c:gapWidth val="150"/>
        <c:axId val="182475280"/>
        <c:axId val="183854936"/>
      </c:barChart>
      <c:catAx>
        <c:axId val="182475280"/>
        <c:scaling>
          <c:orientation val="minMax"/>
        </c:scaling>
        <c:delete val="0"/>
        <c:axPos val="b"/>
        <c:numFmt formatCode="General" sourceLinked="0"/>
        <c:majorTickMark val="out"/>
        <c:minorTickMark val="none"/>
        <c:tickLblPos val="nextTo"/>
        <c:txPr>
          <a:bodyPr/>
          <a:lstStyle/>
          <a:p>
            <a:pPr>
              <a:defRPr sz="1400"/>
            </a:pPr>
            <a:endParaRPr lang="en-US"/>
          </a:p>
        </c:txPr>
        <c:crossAx val="183854936"/>
        <c:crosses val="autoZero"/>
        <c:auto val="1"/>
        <c:lblAlgn val="ctr"/>
        <c:lblOffset val="100"/>
        <c:noMultiLvlLbl val="0"/>
      </c:catAx>
      <c:valAx>
        <c:axId val="183854936"/>
        <c:scaling>
          <c:orientation val="minMax"/>
        </c:scaling>
        <c:delete val="1"/>
        <c:axPos val="l"/>
        <c:numFmt formatCode="General" sourceLinked="1"/>
        <c:majorTickMark val="out"/>
        <c:minorTickMark val="none"/>
        <c:tickLblPos val="nextTo"/>
        <c:crossAx val="1824752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208527885022026E-2"/>
          <c:y val="3.3562166285278416E-2"/>
          <c:w val="0.9598422697162855"/>
          <c:h val="0.84905145438055929"/>
        </c:manualLayout>
      </c:layout>
      <c:barChart>
        <c:barDir val="col"/>
        <c:grouping val="clustered"/>
        <c:varyColors val="0"/>
        <c:ser>
          <c:idx val="0"/>
          <c:order val="0"/>
          <c:tx>
            <c:strRef>
              <c:f>Sheet1!$A$2</c:f>
              <c:strCache>
                <c:ptCount val="1"/>
                <c:pt idx="0">
                  <c:v>Category 1</c:v>
                </c:pt>
              </c:strCache>
            </c:strRef>
          </c:tx>
          <c:invertIfNegative val="0"/>
          <c:dLbls>
            <c:numFmt formatCode="&quot;£&quot;#,##0" sourceLinked="0"/>
            <c:spPr>
              <a:noFill/>
              <a:ln>
                <a:noFill/>
              </a:ln>
              <a:effectLst/>
            </c:spPr>
            <c:txPr>
              <a:bodyPr/>
              <a:lstStyle/>
              <a:p>
                <a:pPr>
                  <a:defRPr sz="1100">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2012</c:v>
                </c:pt>
                <c:pt idx="1">
                  <c:v>2013</c:v>
                </c:pt>
              </c:strCache>
            </c:strRef>
          </c:cat>
          <c:val>
            <c:numRef>
              <c:f>Sheet1!$B$2:$C$2</c:f>
              <c:numCache>
                <c:formatCode>_-* #,##0_-;\-* #,##0_-;_-* "-"??_-;_-@_-</c:formatCode>
                <c:ptCount val="2"/>
                <c:pt idx="0">
                  <c:v>98436444</c:v>
                </c:pt>
                <c:pt idx="1">
                  <c:v>101898817</c:v>
                </c:pt>
              </c:numCache>
            </c:numRef>
          </c:val>
        </c:ser>
        <c:dLbls>
          <c:showLegendKey val="0"/>
          <c:showVal val="0"/>
          <c:showCatName val="0"/>
          <c:showSerName val="0"/>
          <c:showPercent val="0"/>
          <c:showBubbleSize val="0"/>
        </c:dLbls>
        <c:gapWidth val="150"/>
        <c:axId val="183855720"/>
        <c:axId val="183855328"/>
      </c:barChart>
      <c:catAx>
        <c:axId val="183855720"/>
        <c:scaling>
          <c:orientation val="minMax"/>
        </c:scaling>
        <c:delete val="0"/>
        <c:axPos val="b"/>
        <c:numFmt formatCode="General" sourceLinked="0"/>
        <c:majorTickMark val="out"/>
        <c:minorTickMark val="none"/>
        <c:tickLblPos val="nextTo"/>
        <c:crossAx val="183855328"/>
        <c:crosses val="autoZero"/>
        <c:auto val="1"/>
        <c:lblAlgn val="ctr"/>
        <c:lblOffset val="100"/>
        <c:noMultiLvlLbl val="0"/>
      </c:catAx>
      <c:valAx>
        <c:axId val="183855328"/>
        <c:scaling>
          <c:orientation val="minMax"/>
        </c:scaling>
        <c:delete val="1"/>
        <c:axPos val="l"/>
        <c:numFmt formatCode="_-* #,##0_-;\-* #,##0_-;_-* &quot;-&quot;??_-;_-@_-" sourceLinked="1"/>
        <c:majorTickMark val="out"/>
        <c:minorTickMark val="none"/>
        <c:tickLblPos val="nextTo"/>
        <c:crossAx val="1838557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Category 1</c:v>
                </c:pt>
              </c:strCache>
            </c:strRef>
          </c:tx>
          <c:spPr>
            <a:solidFill>
              <a:srgbClr val="FF0000"/>
            </a:solidFill>
          </c:spPr>
          <c:invertIfNegative val="0"/>
          <c:dLbls>
            <c:numFmt formatCode="&quot;£&quot;#,##0" sourceLinked="0"/>
            <c:spPr>
              <a:noFill/>
              <a:ln>
                <a:noFill/>
              </a:ln>
              <a:effectLst/>
            </c:spPr>
            <c:txPr>
              <a:bodyPr/>
              <a:lstStyle/>
              <a:p>
                <a:pPr>
                  <a:defRPr sz="1050">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2012</c:v>
                </c:pt>
                <c:pt idx="1">
                  <c:v>2013</c:v>
                </c:pt>
              </c:strCache>
            </c:strRef>
          </c:cat>
          <c:val>
            <c:numRef>
              <c:f>Sheet1!$B$2:$C$2</c:f>
              <c:numCache>
                <c:formatCode>_-* #,##0_-;\-* #,##0_-;_-* "-"??_-;_-@_-</c:formatCode>
                <c:ptCount val="2"/>
                <c:pt idx="0">
                  <c:v>23007891</c:v>
                </c:pt>
                <c:pt idx="1">
                  <c:v>23716012</c:v>
                </c:pt>
              </c:numCache>
            </c:numRef>
          </c:val>
        </c:ser>
        <c:dLbls>
          <c:showLegendKey val="0"/>
          <c:showVal val="0"/>
          <c:showCatName val="0"/>
          <c:showSerName val="0"/>
          <c:showPercent val="0"/>
          <c:showBubbleSize val="0"/>
        </c:dLbls>
        <c:gapWidth val="150"/>
        <c:axId val="182860368"/>
        <c:axId val="182859976"/>
      </c:barChart>
      <c:catAx>
        <c:axId val="182860368"/>
        <c:scaling>
          <c:orientation val="minMax"/>
        </c:scaling>
        <c:delete val="0"/>
        <c:axPos val="b"/>
        <c:numFmt formatCode="General" sourceLinked="0"/>
        <c:majorTickMark val="out"/>
        <c:minorTickMark val="none"/>
        <c:tickLblPos val="nextTo"/>
        <c:crossAx val="182859976"/>
        <c:crosses val="autoZero"/>
        <c:auto val="1"/>
        <c:lblAlgn val="ctr"/>
        <c:lblOffset val="100"/>
        <c:noMultiLvlLbl val="0"/>
      </c:catAx>
      <c:valAx>
        <c:axId val="182859976"/>
        <c:scaling>
          <c:orientation val="minMax"/>
        </c:scaling>
        <c:delete val="1"/>
        <c:axPos val="l"/>
        <c:numFmt formatCode="_-* #,##0_-;\-* #,##0_-;_-* &quot;-&quot;??_-;_-@_-" sourceLinked="1"/>
        <c:majorTickMark val="out"/>
        <c:minorTickMark val="none"/>
        <c:tickLblPos val="nextTo"/>
        <c:crossAx val="18286036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29208923876182"/>
          <c:y val="0.11341638732300134"/>
          <c:w val="0.84969170092211976"/>
          <c:h val="0.58333721848366049"/>
        </c:manualLayout>
      </c:layout>
      <c:lineChart>
        <c:grouping val="standard"/>
        <c:varyColors val="0"/>
        <c:ser>
          <c:idx val="0"/>
          <c:order val="0"/>
          <c:tx>
            <c:strRef>
              <c:f>Sheet1!$A$2</c:f>
              <c:strCache>
                <c:ptCount val="1"/>
                <c:pt idx="0">
                  <c:v>Private Label  Spend %</c:v>
                </c:pt>
              </c:strCache>
            </c:strRef>
          </c:tx>
          <c:spPr>
            <a:ln w="19050"/>
          </c:spPr>
          <c:marker>
            <c:spPr>
              <a:ln w="19050"/>
            </c:spPr>
          </c:marker>
          <c:dLbls>
            <c:spPr>
              <a:noFill/>
              <a:ln>
                <a:noFill/>
              </a:ln>
              <a:effectLst/>
            </c:spPr>
            <c:txPr>
              <a:bodyPr rot="5400000" vert="horz"/>
              <a:lstStyle/>
              <a:p>
                <a:pPr>
                  <a:defRPr sz="10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Sheet1!$B$1:$AK$1</c:f>
              <c:strCache>
                <c:ptCount val="36"/>
                <c:pt idx="0">
                  <c:v>12 W/e 03 Oct 10</c:v>
                </c:pt>
                <c:pt idx="1">
                  <c:v>12 W/e 31 Oct 10</c:v>
                </c:pt>
                <c:pt idx="2">
                  <c:v>12 W/e 28 Nov 10</c:v>
                </c:pt>
                <c:pt idx="3">
                  <c:v>12 W/e 26 Dec 10</c:v>
                </c:pt>
                <c:pt idx="4">
                  <c:v>12 W/e 23 Jan 11</c:v>
                </c:pt>
                <c:pt idx="5">
                  <c:v>12 W/e 20 Feb 11</c:v>
                </c:pt>
                <c:pt idx="6">
                  <c:v>12 W/e 20 Mar 11</c:v>
                </c:pt>
                <c:pt idx="7">
                  <c:v>12 W/e 17 Apr 11</c:v>
                </c:pt>
                <c:pt idx="8">
                  <c:v>12 W/e 15 May 11</c:v>
                </c:pt>
                <c:pt idx="9">
                  <c:v>12 W/e 12 Jun 11</c:v>
                </c:pt>
                <c:pt idx="10">
                  <c:v>12 W/e 10 Jul 11</c:v>
                </c:pt>
                <c:pt idx="11">
                  <c:v>12 W/e 07 Aug 11</c:v>
                </c:pt>
                <c:pt idx="12">
                  <c:v>12 W/e 04 Sep 11</c:v>
                </c:pt>
                <c:pt idx="13">
                  <c:v>12 W/e 02 Oct 11</c:v>
                </c:pt>
                <c:pt idx="14">
                  <c:v>12 W/e 30 Oct 11</c:v>
                </c:pt>
                <c:pt idx="15">
                  <c:v>12 W/e 27 Nov 11</c:v>
                </c:pt>
                <c:pt idx="16">
                  <c:v>12 W/e 25 Dec 11</c:v>
                </c:pt>
                <c:pt idx="17">
                  <c:v>12 W/e 22 Jan 12</c:v>
                </c:pt>
                <c:pt idx="18">
                  <c:v>12 W/e 19 Feb 12</c:v>
                </c:pt>
                <c:pt idx="19">
                  <c:v>12 W/e 18 Mar 12</c:v>
                </c:pt>
                <c:pt idx="20">
                  <c:v>12 W/e 15 Apr 12</c:v>
                </c:pt>
                <c:pt idx="21">
                  <c:v>12 W/e 13 May 12</c:v>
                </c:pt>
                <c:pt idx="22">
                  <c:v>12 W/e 10 Jun 12</c:v>
                </c:pt>
                <c:pt idx="23">
                  <c:v>12 W/e 08 Jul 12</c:v>
                </c:pt>
                <c:pt idx="24">
                  <c:v>12 W/e 05 Aug 12</c:v>
                </c:pt>
                <c:pt idx="25">
                  <c:v>12 W/e 02 Sep 12</c:v>
                </c:pt>
                <c:pt idx="26">
                  <c:v>12 W/e 30 Sep 12</c:v>
                </c:pt>
                <c:pt idx="27">
                  <c:v>12 W/e 28 Oct 12</c:v>
                </c:pt>
                <c:pt idx="28">
                  <c:v>12 W/e 25 Nov 12</c:v>
                </c:pt>
                <c:pt idx="29">
                  <c:v>12 W/e 23 Dec 12</c:v>
                </c:pt>
                <c:pt idx="30">
                  <c:v>12 W/e 20 Jan 13</c:v>
                </c:pt>
                <c:pt idx="31">
                  <c:v>12 W/e 17 Feb 13</c:v>
                </c:pt>
                <c:pt idx="32">
                  <c:v>12 W/e 17 Mar 13</c:v>
                </c:pt>
                <c:pt idx="33">
                  <c:v>12 w/e 14 Apr 13</c:v>
                </c:pt>
                <c:pt idx="34">
                  <c:v>12 W/e 12 May 13</c:v>
                </c:pt>
                <c:pt idx="35">
                  <c:v>12 W/e 09 June 13</c:v>
                </c:pt>
              </c:strCache>
            </c:strRef>
          </c:cat>
          <c:val>
            <c:numRef>
              <c:f>Sheet1!$B$2:$AK$2</c:f>
              <c:numCache>
                <c:formatCode>General</c:formatCode>
                <c:ptCount val="36"/>
                <c:pt idx="0">
                  <c:v>48</c:v>
                </c:pt>
                <c:pt idx="1">
                  <c:v>47.5</c:v>
                </c:pt>
                <c:pt idx="2">
                  <c:v>46.6</c:v>
                </c:pt>
                <c:pt idx="3">
                  <c:v>46</c:v>
                </c:pt>
                <c:pt idx="4">
                  <c:v>46.4</c:v>
                </c:pt>
                <c:pt idx="5">
                  <c:v>47.4</c:v>
                </c:pt>
                <c:pt idx="6">
                  <c:v>48.3</c:v>
                </c:pt>
                <c:pt idx="7">
                  <c:v>48.3</c:v>
                </c:pt>
                <c:pt idx="8">
                  <c:v>48.4</c:v>
                </c:pt>
                <c:pt idx="9">
                  <c:v>48.6</c:v>
                </c:pt>
                <c:pt idx="10">
                  <c:v>48.9</c:v>
                </c:pt>
                <c:pt idx="11">
                  <c:v>49</c:v>
                </c:pt>
                <c:pt idx="12">
                  <c:v>48.8</c:v>
                </c:pt>
                <c:pt idx="13">
                  <c:v>48.5</c:v>
                </c:pt>
                <c:pt idx="14">
                  <c:v>48.2</c:v>
                </c:pt>
                <c:pt idx="15">
                  <c:v>47.3</c:v>
                </c:pt>
                <c:pt idx="16">
                  <c:v>46.8</c:v>
                </c:pt>
                <c:pt idx="17">
                  <c:v>47.1</c:v>
                </c:pt>
                <c:pt idx="18">
                  <c:v>48.2</c:v>
                </c:pt>
                <c:pt idx="19">
                  <c:v>48.9</c:v>
                </c:pt>
                <c:pt idx="20">
                  <c:v>48.7</c:v>
                </c:pt>
                <c:pt idx="21">
                  <c:v>48.6</c:v>
                </c:pt>
                <c:pt idx="22">
                  <c:v>48.8</c:v>
                </c:pt>
                <c:pt idx="23">
                  <c:v>49.2</c:v>
                </c:pt>
                <c:pt idx="24">
                  <c:v>49.3</c:v>
                </c:pt>
                <c:pt idx="25">
                  <c:v>49.3</c:v>
                </c:pt>
                <c:pt idx="26">
                  <c:v>48.9</c:v>
                </c:pt>
                <c:pt idx="27">
                  <c:v>48.5</c:v>
                </c:pt>
                <c:pt idx="28">
                  <c:v>47.8</c:v>
                </c:pt>
                <c:pt idx="29">
                  <c:v>47.3</c:v>
                </c:pt>
                <c:pt idx="30">
                  <c:v>47.8</c:v>
                </c:pt>
                <c:pt idx="31">
                  <c:v>48.7</c:v>
                </c:pt>
                <c:pt idx="32">
                  <c:v>49.5</c:v>
                </c:pt>
                <c:pt idx="33">
                  <c:v>49.2</c:v>
                </c:pt>
                <c:pt idx="34">
                  <c:v>49.2</c:v>
                </c:pt>
                <c:pt idx="35">
                  <c:v>49.5</c:v>
                </c:pt>
              </c:numCache>
            </c:numRef>
          </c:val>
          <c:smooth val="0"/>
        </c:ser>
        <c:dLbls>
          <c:showLegendKey val="0"/>
          <c:showVal val="1"/>
          <c:showCatName val="0"/>
          <c:showSerName val="0"/>
          <c:showPercent val="0"/>
          <c:showBubbleSize val="0"/>
        </c:dLbls>
        <c:marker val="1"/>
        <c:smooth val="0"/>
        <c:axId val="274226336"/>
        <c:axId val="275584632"/>
      </c:lineChart>
      <c:catAx>
        <c:axId val="274226336"/>
        <c:scaling>
          <c:orientation val="minMax"/>
        </c:scaling>
        <c:delete val="0"/>
        <c:axPos val="b"/>
        <c:numFmt formatCode="General" sourceLinked="0"/>
        <c:majorTickMark val="none"/>
        <c:minorTickMark val="none"/>
        <c:tickLblPos val="nextTo"/>
        <c:txPr>
          <a:bodyPr rot="-2460000"/>
          <a:lstStyle/>
          <a:p>
            <a:pPr>
              <a:defRPr sz="1050"/>
            </a:pPr>
            <a:endParaRPr lang="en-US"/>
          </a:p>
        </c:txPr>
        <c:crossAx val="275584632"/>
        <c:crosses val="autoZero"/>
        <c:auto val="1"/>
        <c:lblAlgn val="ctr"/>
        <c:lblOffset val="100"/>
        <c:noMultiLvlLbl val="0"/>
      </c:catAx>
      <c:valAx>
        <c:axId val="275584632"/>
        <c:scaling>
          <c:orientation val="minMax"/>
        </c:scaling>
        <c:delete val="1"/>
        <c:axPos val="l"/>
        <c:numFmt formatCode="General" sourceLinked="1"/>
        <c:majorTickMark val="out"/>
        <c:minorTickMark val="none"/>
        <c:tickLblPos val="nextTo"/>
        <c:crossAx val="274226336"/>
        <c:crosses val="autoZero"/>
        <c:crossBetween val="between"/>
      </c:valAx>
    </c:plotArea>
    <c:legend>
      <c:legendPos val="t"/>
      <c:layout>
        <c:manualLayout>
          <c:xMode val="edge"/>
          <c:yMode val="edge"/>
          <c:x val="0.3887644256239664"/>
          <c:y val="3.4941245143982183E-2"/>
          <c:w val="0.31702440768550405"/>
          <c:h val="0.10470155117221408"/>
        </c:manualLayout>
      </c:layout>
      <c:overlay val="0"/>
      <c:txPr>
        <a:bodyPr/>
        <a:lstStyle/>
        <a:p>
          <a:pPr>
            <a:defRPr sz="1200"/>
          </a:pPr>
          <a:endParaRPr lang="en-US"/>
        </a:p>
      </c:txPr>
    </c:legend>
    <c:plotVisOnly val="1"/>
    <c:dispBlanksAs val="gap"/>
    <c:showDLblsOverMax val="0"/>
  </c:chart>
  <c:txPr>
    <a:bodyPr/>
    <a:lstStyle/>
    <a:p>
      <a:pPr>
        <a:defRPr sz="4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0.65595</cdr:x>
      <cdr:y>0.63978</cdr:y>
    </cdr:from>
    <cdr:to>
      <cdr:x>0.97593</cdr:x>
      <cdr:y>0.71728</cdr:y>
    </cdr:to>
    <cdr:sp macro="" textlink="">
      <cdr:nvSpPr>
        <cdr:cNvPr id="2" name="TextBox 6"/>
        <cdr:cNvSpPr txBox="1"/>
      </cdr:nvSpPr>
      <cdr:spPr>
        <a:xfrm xmlns:a="http://schemas.openxmlformats.org/drawingml/2006/main">
          <a:off x="2952328" y="3049007"/>
          <a:ext cx="144016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xmlns:a="http://schemas.openxmlformats.org/drawingml/2006/main">
          <a:r>
            <a:rPr lang="en-GB" sz="1800" dirty="0" smtClean="0">
              <a:solidFill>
                <a:schemeClr val="bg1"/>
              </a:solidFill>
            </a:rPr>
            <a:t>+3.1%</a:t>
          </a:r>
          <a:endParaRPr lang="en-GB" sz="1800" dirty="0">
            <a:solidFill>
              <a:schemeClr val="bg1"/>
            </a:solidFill>
          </a:endParaRPr>
        </a:p>
      </cdr:txBody>
    </cdr:sp>
  </cdr:relSizeAnchor>
  <cdr:relSizeAnchor xmlns:cdr="http://schemas.openxmlformats.org/drawingml/2006/chartDrawing">
    <cdr:from>
      <cdr:x>0.17599</cdr:x>
      <cdr:y>0.1433</cdr:y>
    </cdr:from>
    <cdr:to>
      <cdr:x>0.51196</cdr:x>
      <cdr:y>0.21434</cdr:y>
    </cdr:to>
    <cdr:sp macro="" textlink="">
      <cdr:nvSpPr>
        <cdr:cNvPr id="3" name="TextBox 9"/>
        <cdr:cNvSpPr txBox="1"/>
      </cdr:nvSpPr>
      <cdr:spPr>
        <a:xfrm xmlns:a="http://schemas.openxmlformats.org/drawingml/2006/main">
          <a:off x="792088" y="682924"/>
          <a:ext cx="1512168"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xmlns:a="http://schemas.openxmlformats.org/drawingml/2006/main">
          <a:r>
            <a:rPr lang="en-GB" sz="1600" b="1" dirty="0" smtClean="0">
              <a:solidFill>
                <a:schemeClr val="bg2"/>
              </a:solidFill>
              <a:latin typeface="Calibri" pitchFamily="34" charset="0"/>
              <a:cs typeface="Calibri" pitchFamily="34" charset="0"/>
            </a:rPr>
            <a:t>12w/e</a:t>
          </a:r>
          <a:endParaRPr lang="en-GB" sz="1600" b="1" dirty="0">
            <a:solidFill>
              <a:schemeClr val="bg2"/>
            </a:solidFill>
            <a:latin typeface="Calibri" pitchFamily="34" charset="0"/>
            <a:cs typeface="Calibri"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ea typeface="ＭＳ Ｐゴシック" pitchFamily="34" charset="-128"/>
                <a:cs typeface="Arial" pitchFamily="34" charset="0"/>
              </a:defRPr>
            </a:lvl1pPr>
          </a:lstStyle>
          <a:p>
            <a:pPr>
              <a:defRPr/>
            </a:pPr>
            <a:endParaRPr lang="en-GB"/>
          </a:p>
        </p:txBody>
      </p:sp>
      <p:sp>
        <p:nvSpPr>
          <p:cNvPr id="11571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34" charset="-128"/>
                <a:cs typeface="Arial" pitchFamily="34" charset="0"/>
              </a:defRPr>
            </a:lvl1pPr>
          </a:lstStyle>
          <a:p>
            <a:pPr>
              <a:defRPr/>
            </a:pPr>
            <a:fld id="{B1A7F56C-2647-439A-9AFD-8282A5216C44}" type="datetimeFigureOut">
              <a:rPr lang="en-GB"/>
              <a:pPr>
                <a:defRPr/>
              </a:pPr>
              <a:t>07/11/2016</a:t>
            </a:fld>
            <a:endParaRPr lang="en-GB"/>
          </a:p>
        </p:txBody>
      </p:sp>
      <p:sp>
        <p:nvSpPr>
          <p:cNvPr id="115716"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ea typeface="ＭＳ Ｐゴシック" pitchFamily="34" charset="-128"/>
                <a:cs typeface="Arial" pitchFamily="34" charset="0"/>
              </a:defRPr>
            </a:lvl1pPr>
          </a:lstStyle>
          <a:p>
            <a:pPr>
              <a:defRPr/>
            </a:pPr>
            <a:endParaRPr lang="en-GB"/>
          </a:p>
        </p:txBody>
      </p:sp>
      <p:sp>
        <p:nvSpPr>
          <p:cNvPr id="115717" name="Rectangle 5"/>
          <p:cNvSpPr>
            <a:spLocks noGrp="1" noChangeArrowheads="1"/>
          </p:cNvSpPr>
          <p:nvPr>
            <p:ph type="sldNum" sz="quarter" idx="3"/>
          </p:nvPr>
        </p:nvSpPr>
        <p:spPr bwMode="auto">
          <a:xfrm>
            <a:off x="3849688"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34" charset="-128"/>
                <a:cs typeface="Arial" pitchFamily="34" charset="0"/>
              </a:defRPr>
            </a:lvl1pPr>
          </a:lstStyle>
          <a:p>
            <a:pPr>
              <a:defRPr/>
            </a:pPr>
            <a:fld id="{B65359BA-4295-49D1-B6FD-5F37BFB466CC}" type="slidenum">
              <a:rPr lang="en-GB"/>
              <a:pPr>
                <a:defRPr/>
              </a:pPr>
              <a:t>‹#›</a:t>
            </a:fld>
            <a:endParaRPr lang="en-GB"/>
          </a:p>
        </p:txBody>
      </p:sp>
    </p:spTree>
    <p:extLst>
      <p:ext uri="{BB962C8B-B14F-4D97-AF65-F5344CB8AC3E}">
        <p14:creationId xmlns:p14="http://schemas.microsoft.com/office/powerpoint/2010/main" val="496467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ea typeface="ＭＳ Ｐゴシック" charset="-128"/>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ea typeface="ＭＳ Ｐゴシック" charset="-128"/>
                <a:cs typeface="+mn-cs"/>
              </a:defRPr>
            </a:lvl1pPr>
          </a:lstStyle>
          <a:p>
            <a:pPr>
              <a:defRPr/>
            </a:pPr>
            <a:fld id="{9B51E04A-6FC4-43C7-9E66-51DEC2E0472D}" type="datetimeFigureOut">
              <a:rPr lang="en-US"/>
              <a:pPr>
                <a:defRPr/>
              </a:pPr>
              <a:t>11/7/2016</a:t>
            </a:fld>
            <a:endParaRPr lang="en-US"/>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8775" cy="44688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atin typeface="Arial" charset="0"/>
                <a:ea typeface="ＭＳ Ｐゴシック" charset="-128"/>
                <a:cs typeface="+mn-cs"/>
              </a:defRPr>
            </a:lvl1pPr>
          </a:lstStyle>
          <a:p>
            <a:pPr>
              <a:defRPr/>
            </a:pPr>
            <a:endParaRPr lang="en-US"/>
          </a:p>
        </p:txBody>
      </p:sp>
      <p:sp>
        <p:nvSpPr>
          <p:cNvPr id="7" name="Slide Number Placeholder 6"/>
          <p:cNvSpPr>
            <a:spLocks noGrp="1"/>
          </p:cNvSpPr>
          <p:nvPr>
            <p:ph type="sldNum" sz="quarter" idx="5"/>
          </p:nvPr>
        </p:nvSpPr>
        <p:spPr>
          <a:xfrm>
            <a:off x="3849688" y="9431338"/>
            <a:ext cx="2946400" cy="496887"/>
          </a:xfrm>
          <a:prstGeom prst="rect">
            <a:avLst/>
          </a:prstGeom>
        </p:spPr>
        <p:txBody>
          <a:bodyPr vert="horz" lIns="91440" tIns="45720" rIns="91440" bIns="45720" rtlCol="0" anchor="b"/>
          <a:lstStyle>
            <a:lvl1pPr algn="r">
              <a:defRPr sz="1200">
                <a:latin typeface="Arial" charset="0"/>
                <a:ea typeface="ＭＳ Ｐゴシック" charset="-128"/>
                <a:cs typeface="+mn-cs"/>
              </a:defRPr>
            </a:lvl1pPr>
          </a:lstStyle>
          <a:p>
            <a:pPr>
              <a:defRPr/>
            </a:pPr>
            <a:fld id="{BB4E6F33-9D95-4477-9324-2176EA5D7164}" type="slidenum">
              <a:rPr lang="en-US"/>
              <a:pPr>
                <a:defRPr/>
              </a:pPr>
              <a:t>‹#›</a:t>
            </a:fld>
            <a:endParaRPr lang="en-US"/>
          </a:p>
        </p:txBody>
      </p:sp>
    </p:spTree>
    <p:extLst>
      <p:ext uri="{BB962C8B-B14F-4D97-AF65-F5344CB8AC3E}">
        <p14:creationId xmlns:p14="http://schemas.microsoft.com/office/powerpoint/2010/main" val="1217351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_tradnl" smtClean="0">
              <a:ea typeface="ＭＳ Ｐゴシック" pitchFamily="34" charset="-128"/>
            </a:endParaRPr>
          </a:p>
        </p:txBody>
      </p:sp>
    </p:spTree>
    <p:extLst>
      <p:ext uri="{BB962C8B-B14F-4D97-AF65-F5344CB8AC3E}">
        <p14:creationId xmlns:p14="http://schemas.microsoft.com/office/powerpoint/2010/main" val="276827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866684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fld id="{6D37D029-70C1-4DC4-A078-526F59B63BAA}" type="slidenum">
              <a:rPr lang="en-US" smtClean="0">
                <a:solidFill>
                  <a:srgbClr val="000000"/>
                </a:solidFill>
              </a:rPr>
              <a:pPr eaLnBrk="1" hangingPunct="1">
                <a:defRPr/>
              </a:pPr>
              <a:t>3</a:t>
            </a:fld>
            <a:endParaRPr lang="en-US" smtClean="0">
              <a:solidFill>
                <a:srgbClr val="000000"/>
              </a:solidFill>
            </a:endParaRPr>
          </a:p>
        </p:txBody>
      </p:sp>
    </p:spTree>
    <p:extLst>
      <p:ext uri="{BB962C8B-B14F-4D97-AF65-F5344CB8AC3E}">
        <p14:creationId xmlns:p14="http://schemas.microsoft.com/office/powerpoint/2010/main" val="1039189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E19AB9-9079-7C4B-AB1F-72DCDE63517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68192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792371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819583-7732-4DD8-AA22-B3F989B71754}" type="slidenum">
              <a:rPr lang="en-US"/>
              <a:pPr/>
              <a:t>23</a:t>
            </a:fld>
            <a:endParaRPr lang="en-US"/>
          </a:p>
        </p:txBody>
      </p:sp>
      <p:sp>
        <p:nvSpPr>
          <p:cNvPr id="1046530" name="Rectangle 2"/>
          <p:cNvSpPr>
            <a:spLocks noGrp="1" noRot="1" noChangeAspect="1" noChangeArrowheads="1" noTextEdit="1"/>
          </p:cNvSpPr>
          <p:nvPr>
            <p:ph type="sldImg"/>
          </p:nvPr>
        </p:nvSpPr>
        <p:spPr>
          <a:ln/>
        </p:spPr>
      </p:sp>
      <p:sp>
        <p:nvSpPr>
          <p:cNvPr id="10465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47873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3.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255520F1-2309-42D3-8957-8E83934A847A}"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CB514959-6068-4E9F-B51B-5AB61C2DF57B}" type="slidenum">
              <a:rPr lang="en-GB"/>
              <a:pPr>
                <a:defRPr/>
              </a:pPr>
              <a:t>‹#›</a:t>
            </a:fld>
            <a:endParaRPr lang="en-GB"/>
          </a:p>
        </p:txBody>
      </p:sp>
    </p:spTree>
    <p:extLst>
      <p:ext uri="{BB962C8B-B14F-4D97-AF65-F5344CB8AC3E}">
        <p14:creationId xmlns:p14="http://schemas.microsoft.com/office/powerpoint/2010/main" val="277319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90568411-A73B-4713-9F74-509351C5C764}"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C28A6F6A-B794-4427-A615-2885CBFC2006}" type="slidenum">
              <a:rPr lang="en-GB"/>
              <a:pPr>
                <a:defRPr/>
              </a:pPr>
              <a:t>‹#›</a:t>
            </a:fld>
            <a:endParaRPr lang="en-GB"/>
          </a:p>
        </p:txBody>
      </p:sp>
    </p:spTree>
    <p:extLst>
      <p:ext uri="{BB962C8B-B14F-4D97-AF65-F5344CB8AC3E}">
        <p14:creationId xmlns:p14="http://schemas.microsoft.com/office/powerpoint/2010/main" val="23043307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50765BEF-2BF6-43A7-AE46-FA8D921B7434}" type="slidenum">
              <a:rPr lang="en-GB"/>
              <a:pPr>
                <a:defRPr/>
              </a:pPr>
              <a:t>‹#›</a:t>
            </a:fld>
            <a:endParaRPr lang="en-GB"/>
          </a:p>
        </p:txBody>
      </p:sp>
    </p:spTree>
    <p:extLst>
      <p:ext uri="{BB962C8B-B14F-4D97-AF65-F5344CB8AC3E}">
        <p14:creationId xmlns:p14="http://schemas.microsoft.com/office/powerpoint/2010/main" val="32649509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2582863"/>
            <a:ext cx="2038350" cy="363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2582863"/>
            <a:ext cx="5964238" cy="363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83408074-BB7D-4F97-B560-8F91482DDFB3}" type="slidenum">
              <a:rPr lang="en-GB"/>
              <a:pPr>
                <a:defRPr/>
              </a:pPr>
              <a:t>‹#›</a:t>
            </a:fld>
            <a:endParaRPr lang="en-GB"/>
          </a:p>
        </p:txBody>
      </p:sp>
    </p:spTree>
    <p:extLst>
      <p:ext uri="{BB962C8B-B14F-4D97-AF65-F5344CB8AC3E}">
        <p14:creationId xmlns:p14="http://schemas.microsoft.com/office/powerpoint/2010/main" val="32806990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482116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293096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922593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201353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959528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487930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4606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7055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2582863"/>
            <a:ext cx="2038350" cy="363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2582863"/>
            <a:ext cx="5964238" cy="363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387EAE38-46E7-472E-B2A5-C150DCD9DE45}"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B980FBF9-0584-4BB7-91F3-7D864A7ECBC4}" type="slidenum">
              <a:rPr lang="en-GB"/>
              <a:pPr>
                <a:defRPr/>
              </a:pPr>
              <a:t>‹#›</a:t>
            </a:fld>
            <a:endParaRPr lang="en-GB"/>
          </a:p>
        </p:txBody>
      </p:sp>
    </p:spTree>
    <p:extLst>
      <p:ext uri="{BB962C8B-B14F-4D97-AF65-F5344CB8AC3E}">
        <p14:creationId xmlns:p14="http://schemas.microsoft.com/office/powerpoint/2010/main" val="9424186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12583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223287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947651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E7CE11BE-17F2-4A3A-A762-1C352DA35CA4}" type="slidenum">
              <a:rPr lang="en-GB"/>
              <a:pPr>
                <a:defRPr/>
              </a:pPr>
              <a:t>‹#›</a:t>
            </a:fld>
            <a:endParaRPr lang="en-GB"/>
          </a:p>
        </p:txBody>
      </p:sp>
    </p:spTree>
    <p:extLst>
      <p:ext uri="{BB962C8B-B14F-4D97-AF65-F5344CB8AC3E}">
        <p14:creationId xmlns:p14="http://schemas.microsoft.com/office/powerpoint/2010/main" val="13844286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A829164C-610A-4A95-AC92-C732B8062B4C}" type="slidenum">
              <a:rPr lang="en-GB"/>
              <a:pPr>
                <a:defRPr/>
              </a:pPr>
              <a:t>‹#›</a:t>
            </a:fld>
            <a:endParaRPr lang="en-GB"/>
          </a:p>
        </p:txBody>
      </p:sp>
    </p:spTree>
    <p:extLst>
      <p:ext uri="{BB962C8B-B14F-4D97-AF65-F5344CB8AC3E}">
        <p14:creationId xmlns:p14="http://schemas.microsoft.com/office/powerpoint/2010/main" val="30982511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A201BACC-8FC3-4BB8-90A7-7C48871B5D33}" type="slidenum">
              <a:rPr lang="en-GB"/>
              <a:pPr>
                <a:defRPr/>
              </a:pPr>
              <a:t>‹#›</a:t>
            </a:fld>
            <a:endParaRPr lang="en-GB"/>
          </a:p>
        </p:txBody>
      </p:sp>
    </p:spTree>
    <p:extLst>
      <p:ext uri="{BB962C8B-B14F-4D97-AF65-F5344CB8AC3E}">
        <p14:creationId xmlns:p14="http://schemas.microsoft.com/office/powerpoint/2010/main" val="40980458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4797425"/>
            <a:ext cx="4000500"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4797425"/>
            <a:ext cx="4002088"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0DAC0BE6-F884-4178-BB17-0A9085F2334D}" type="slidenum">
              <a:rPr lang="en-GB"/>
              <a:pPr>
                <a:defRPr/>
              </a:pPr>
              <a:t>‹#›</a:t>
            </a:fld>
            <a:endParaRPr lang="en-GB"/>
          </a:p>
        </p:txBody>
      </p:sp>
    </p:spTree>
    <p:extLst>
      <p:ext uri="{BB962C8B-B14F-4D97-AF65-F5344CB8AC3E}">
        <p14:creationId xmlns:p14="http://schemas.microsoft.com/office/powerpoint/2010/main" val="18503220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87C5A46E-E744-40E7-B7FA-E636DE16972E}" type="slidenum">
              <a:rPr lang="en-GB"/>
              <a:pPr>
                <a:defRPr/>
              </a:pPr>
              <a:t>‹#›</a:t>
            </a:fld>
            <a:endParaRPr lang="en-GB"/>
          </a:p>
        </p:txBody>
      </p:sp>
    </p:spTree>
    <p:extLst>
      <p:ext uri="{BB962C8B-B14F-4D97-AF65-F5344CB8AC3E}">
        <p14:creationId xmlns:p14="http://schemas.microsoft.com/office/powerpoint/2010/main" val="17483650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89AB13B2-350E-48F4-968B-330C6B033CF3}" type="slidenum">
              <a:rPr lang="en-GB"/>
              <a:pPr>
                <a:defRPr/>
              </a:pPr>
              <a:t>‹#›</a:t>
            </a:fld>
            <a:endParaRPr lang="en-GB"/>
          </a:p>
        </p:txBody>
      </p:sp>
    </p:spTree>
    <p:extLst>
      <p:ext uri="{BB962C8B-B14F-4D97-AF65-F5344CB8AC3E}">
        <p14:creationId xmlns:p14="http://schemas.microsoft.com/office/powerpoint/2010/main" val="38419288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53D03D35-D31A-4C5A-9D93-2DFD7221051B}" type="slidenum">
              <a:rPr lang="en-GB"/>
              <a:pPr>
                <a:defRPr/>
              </a:pPr>
              <a:t>‹#›</a:t>
            </a:fld>
            <a:endParaRPr lang="en-GB"/>
          </a:p>
        </p:txBody>
      </p:sp>
    </p:spTree>
    <p:extLst>
      <p:ext uri="{BB962C8B-B14F-4D97-AF65-F5344CB8AC3E}">
        <p14:creationId xmlns:p14="http://schemas.microsoft.com/office/powerpoint/2010/main" val="3160292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9969978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B74F08A8-4299-4B91-9E14-28A20F274AC6}" type="slidenum">
              <a:rPr lang="en-GB"/>
              <a:pPr>
                <a:defRPr/>
              </a:pPr>
              <a:t>‹#›</a:t>
            </a:fld>
            <a:endParaRPr lang="en-GB"/>
          </a:p>
        </p:txBody>
      </p:sp>
    </p:spTree>
    <p:extLst>
      <p:ext uri="{BB962C8B-B14F-4D97-AF65-F5344CB8AC3E}">
        <p14:creationId xmlns:p14="http://schemas.microsoft.com/office/powerpoint/2010/main" val="410456067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EFCF1C11-E50A-446C-94EE-C66B19F880C2}" type="slidenum">
              <a:rPr lang="en-GB"/>
              <a:pPr>
                <a:defRPr/>
              </a:pPr>
              <a:t>‹#›</a:t>
            </a:fld>
            <a:endParaRPr lang="en-GB"/>
          </a:p>
        </p:txBody>
      </p:sp>
    </p:spTree>
    <p:extLst>
      <p:ext uri="{BB962C8B-B14F-4D97-AF65-F5344CB8AC3E}">
        <p14:creationId xmlns:p14="http://schemas.microsoft.com/office/powerpoint/2010/main" val="39073845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CDFA5941-9DBE-4557-8455-E353A0A67EF0}" type="slidenum">
              <a:rPr lang="en-GB"/>
              <a:pPr>
                <a:defRPr/>
              </a:pPr>
              <a:t>‹#›</a:t>
            </a:fld>
            <a:endParaRPr lang="en-GB"/>
          </a:p>
        </p:txBody>
      </p:sp>
    </p:spTree>
    <p:extLst>
      <p:ext uri="{BB962C8B-B14F-4D97-AF65-F5344CB8AC3E}">
        <p14:creationId xmlns:p14="http://schemas.microsoft.com/office/powerpoint/2010/main" val="31240138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2582863"/>
            <a:ext cx="2038350" cy="363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2582863"/>
            <a:ext cx="5964238" cy="363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8FAFE580-62F0-4878-8CB3-43BA229F4773}" type="slidenum">
              <a:rPr lang="en-GB"/>
              <a:pPr>
                <a:defRPr/>
              </a:pPr>
              <a:t>‹#›</a:t>
            </a:fld>
            <a:endParaRPr lang="en-GB"/>
          </a:p>
        </p:txBody>
      </p:sp>
    </p:spTree>
    <p:extLst>
      <p:ext uri="{BB962C8B-B14F-4D97-AF65-F5344CB8AC3E}">
        <p14:creationId xmlns:p14="http://schemas.microsoft.com/office/powerpoint/2010/main" val="9017075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9631912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5225776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524701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707459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684879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01278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641522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8383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63675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423892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909131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8381776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5775" y="446088"/>
            <a:ext cx="8154988" cy="965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85775" y="1449388"/>
            <a:ext cx="8154988" cy="4765675"/>
          </a:xfrm>
        </p:spPr>
        <p:txBody>
          <a:bodyPr/>
          <a:lstStyle/>
          <a:p>
            <a:pPr lvl="0"/>
            <a:endParaRPr lang="en-GB" noProof="0"/>
          </a:p>
        </p:txBody>
      </p:sp>
    </p:spTree>
    <p:extLst>
      <p:ext uri="{BB962C8B-B14F-4D97-AF65-F5344CB8AC3E}">
        <p14:creationId xmlns:p14="http://schemas.microsoft.com/office/powerpoint/2010/main" val="29995041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B30986F4-63C1-46A8-80D9-C55F43BB4EEF}" type="slidenum">
              <a:rPr lang="en-GB"/>
              <a:pPr>
                <a:defRPr/>
              </a:pPr>
              <a:t>‹#›</a:t>
            </a:fld>
            <a:endParaRPr lang="en-GB"/>
          </a:p>
        </p:txBody>
      </p:sp>
    </p:spTree>
    <p:extLst>
      <p:ext uri="{BB962C8B-B14F-4D97-AF65-F5344CB8AC3E}">
        <p14:creationId xmlns:p14="http://schemas.microsoft.com/office/powerpoint/2010/main" val="17047034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7D24FF4E-E3C2-4821-9254-F6FD1001204F}" type="slidenum">
              <a:rPr lang="en-GB"/>
              <a:pPr>
                <a:defRPr/>
              </a:pPr>
              <a:t>‹#›</a:t>
            </a:fld>
            <a:endParaRPr lang="en-GB"/>
          </a:p>
        </p:txBody>
      </p:sp>
    </p:spTree>
    <p:extLst>
      <p:ext uri="{BB962C8B-B14F-4D97-AF65-F5344CB8AC3E}">
        <p14:creationId xmlns:p14="http://schemas.microsoft.com/office/powerpoint/2010/main" val="383780454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D602C4F3-5B34-4662-8742-2340C8D6DCB7}" type="slidenum">
              <a:rPr lang="en-GB"/>
              <a:pPr>
                <a:defRPr/>
              </a:pPr>
              <a:t>‹#›</a:t>
            </a:fld>
            <a:endParaRPr lang="en-GB"/>
          </a:p>
        </p:txBody>
      </p:sp>
    </p:spTree>
    <p:extLst>
      <p:ext uri="{BB962C8B-B14F-4D97-AF65-F5344CB8AC3E}">
        <p14:creationId xmlns:p14="http://schemas.microsoft.com/office/powerpoint/2010/main" val="8490148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4797425"/>
            <a:ext cx="4000500"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4797425"/>
            <a:ext cx="4002088"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43A51CE6-C90F-4D0B-816A-4639D3BF06CA}" type="slidenum">
              <a:rPr lang="en-GB"/>
              <a:pPr>
                <a:defRPr/>
              </a:pPr>
              <a:t>‹#›</a:t>
            </a:fld>
            <a:endParaRPr lang="en-GB"/>
          </a:p>
        </p:txBody>
      </p:sp>
    </p:spTree>
    <p:extLst>
      <p:ext uri="{BB962C8B-B14F-4D97-AF65-F5344CB8AC3E}">
        <p14:creationId xmlns:p14="http://schemas.microsoft.com/office/powerpoint/2010/main" val="226704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3703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2AC70990-35CF-44E1-9697-0D110C3DD034}" type="slidenum">
              <a:rPr lang="en-GB"/>
              <a:pPr>
                <a:defRPr/>
              </a:pPr>
              <a:t>‹#›</a:t>
            </a:fld>
            <a:endParaRPr lang="en-GB"/>
          </a:p>
        </p:txBody>
      </p:sp>
    </p:spTree>
    <p:extLst>
      <p:ext uri="{BB962C8B-B14F-4D97-AF65-F5344CB8AC3E}">
        <p14:creationId xmlns:p14="http://schemas.microsoft.com/office/powerpoint/2010/main" val="8581475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F77E67D7-8251-42B0-BFEE-C1D7F2465046}" type="slidenum">
              <a:rPr lang="en-GB"/>
              <a:pPr>
                <a:defRPr/>
              </a:pPr>
              <a:t>‹#›</a:t>
            </a:fld>
            <a:endParaRPr lang="en-GB"/>
          </a:p>
        </p:txBody>
      </p:sp>
    </p:spTree>
    <p:extLst>
      <p:ext uri="{BB962C8B-B14F-4D97-AF65-F5344CB8AC3E}">
        <p14:creationId xmlns:p14="http://schemas.microsoft.com/office/powerpoint/2010/main" val="347451007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3D62C5EB-E130-407D-A78C-419E056BE655}" type="slidenum">
              <a:rPr lang="en-GB"/>
              <a:pPr>
                <a:defRPr/>
              </a:pPr>
              <a:t>‹#›</a:t>
            </a:fld>
            <a:endParaRPr lang="en-GB"/>
          </a:p>
        </p:txBody>
      </p:sp>
    </p:spTree>
    <p:extLst>
      <p:ext uri="{BB962C8B-B14F-4D97-AF65-F5344CB8AC3E}">
        <p14:creationId xmlns:p14="http://schemas.microsoft.com/office/powerpoint/2010/main" val="193050256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97C0CF40-2040-46FD-98EE-E662B31A53A1}" type="slidenum">
              <a:rPr lang="en-GB"/>
              <a:pPr>
                <a:defRPr/>
              </a:pPr>
              <a:t>‹#›</a:t>
            </a:fld>
            <a:endParaRPr lang="en-GB"/>
          </a:p>
        </p:txBody>
      </p:sp>
    </p:spTree>
    <p:extLst>
      <p:ext uri="{BB962C8B-B14F-4D97-AF65-F5344CB8AC3E}">
        <p14:creationId xmlns:p14="http://schemas.microsoft.com/office/powerpoint/2010/main" val="22471670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A7EB0CBA-1FFB-4D3F-BD53-C93789A9BF8A}" type="slidenum">
              <a:rPr lang="en-GB"/>
              <a:pPr>
                <a:defRPr/>
              </a:pPr>
              <a:t>‹#›</a:t>
            </a:fld>
            <a:endParaRPr lang="en-GB"/>
          </a:p>
        </p:txBody>
      </p:sp>
    </p:spTree>
    <p:extLst>
      <p:ext uri="{BB962C8B-B14F-4D97-AF65-F5344CB8AC3E}">
        <p14:creationId xmlns:p14="http://schemas.microsoft.com/office/powerpoint/2010/main" val="152147121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82DE0206-B000-4ECA-9DF6-FC9CB00B0D7F}" type="slidenum">
              <a:rPr lang="en-GB"/>
              <a:pPr>
                <a:defRPr/>
              </a:pPr>
              <a:t>‹#›</a:t>
            </a:fld>
            <a:endParaRPr lang="en-GB"/>
          </a:p>
        </p:txBody>
      </p:sp>
    </p:spTree>
    <p:extLst>
      <p:ext uri="{BB962C8B-B14F-4D97-AF65-F5344CB8AC3E}">
        <p14:creationId xmlns:p14="http://schemas.microsoft.com/office/powerpoint/2010/main" val="5178367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2582863"/>
            <a:ext cx="2038350" cy="363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2582863"/>
            <a:ext cx="5964238" cy="363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C37DE2A2-FB51-4870-9296-1D9AD6A69844}" type="slidenum">
              <a:rPr lang="en-GB"/>
              <a:pPr>
                <a:defRPr/>
              </a:pPr>
              <a:t>‹#›</a:t>
            </a:fld>
            <a:endParaRPr lang="en-GB"/>
          </a:p>
        </p:txBody>
      </p:sp>
    </p:spTree>
    <p:extLst>
      <p:ext uri="{BB962C8B-B14F-4D97-AF65-F5344CB8AC3E}">
        <p14:creationId xmlns:p14="http://schemas.microsoft.com/office/powerpoint/2010/main" val="16945371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8087378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970383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46609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8736072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4836084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945056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127563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09069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826649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49653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28770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001890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5775" y="446088"/>
            <a:ext cx="8154988" cy="965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85775" y="1449388"/>
            <a:ext cx="8154988" cy="4765675"/>
          </a:xfrm>
        </p:spPr>
        <p:txBody>
          <a:bodyPr/>
          <a:lstStyle/>
          <a:p>
            <a:pPr lvl="0"/>
            <a:endParaRPr lang="en-GB" noProof="0"/>
          </a:p>
        </p:txBody>
      </p:sp>
    </p:spTree>
    <p:extLst>
      <p:ext uri="{BB962C8B-B14F-4D97-AF65-F5344CB8AC3E}">
        <p14:creationId xmlns:p14="http://schemas.microsoft.com/office/powerpoint/2010/main" val="218514871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TNS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851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0536661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87438142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079447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842952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4683213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480900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407492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90261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789899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580856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69602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3449646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419875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5775" y="446088"/>
            <a:ext cx="8154988" cy="965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85775" y="1449388"/>
            <a:ext cx="8154988" cy="4765675"/>
          </a:xfrm>
        </p:spPr>
        <p:txBody>
          <a:bodyPr/>
          <a:lstStyle/>
          <a:p>
            <a:pPr lvl="0"/>
            <a:endParaRPr lang="en-GB" noProof="0"/>
          </a:p>
        </p:txBody>
      </p:sp>
    </p:spTree>
    <p:extLst>
      <p:ext uri="{BB962C8B-B14F-4D97-AF65-F5344CB8AC3E}">
        <p14:creationId xmlns:p14="http://schemas.microsoft.com/office/powerpoint/2010/main" val="1084061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27726F96-B341-4683-9812-EA4A159B81C1}" type="slidenum">
              <a:rPr lang="en-GB"/>
              <a:pPr>
                <a:defRPr/>
              </a:pPr>
              <a:t>‹#›</a:t>
            </a:fld>
            <a:endParaRPr lang="en-GB"/>
          </a:p>
        </p:txBody>
      </p:sp>
    </p:spTree>
    <p:extLst>
      <p:ext uri="{BB962C8B-B14F-4D97-AF65-F5344CB8AC3E}">
        <p14:creationId xmlns:p14="http://schemas.microsoft.com/office/powerpoint/2010/main" val="148095578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86E6DC9D-FE6A-4021-B69B-C045FFD8BAA9}" type="slidenum">
              <a:rPr lang="en-GB"/>
              <a:pPr>
                <a:defRPr/>
              </a:pPr>
              <a:t>‹#›</a:t>
            </a:fld>
            <a:endParaRPr lang="en-GB"/>
          </a:p>
        </p:txBody>
      </p:sp>
    </p:spTree>
    <p:extLst>
      <p:ext uri="{BB962C8B-B14F-4D97-AF65-F5344CB8AC3E}">
        <p14:creationId xmlns:p14="http://schemas.microsoft.com/office/powerpoint/2010/main" val="25625296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B28678C2-6DFE-4B0B-86E1-BFBC5D7D3A3C}" type="slidenum">
              <a:rPr lang="en-GB"/>
              <a:pPr>
                <a:defRPr/>
              </a:pPr>
              <a:t>‹#›</a:t>
            </a:fld>
            <a:endParaRPr lang="en-GB"/>
          </a:p>
        </p:txBody>
      </p:sp>
    </p:spTree>
    <p:extLst>
      <p:ext uri="{BB962C8B-B14F-4D97-AF65-F5344CB8AC3E}">
        <p14:creationId xmlns:p14="http://schemas.microsoft.com/office/powerpoint/2010/main" val="36612065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4797425"/>
            <a:ext cx="4000500"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4797425"/>
            <a:ext cx="4002088"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E1958A57-90A3-4909-B925-250A18A07C82}" type="slidenum">
              <a:rPr lang="en-GB"/>
              <a:pPr>
                <a:defRPr/>
              </a:pPr>
              <a:t>‹#›</a:t>
            </a:fld>
            <a:endParaRPr lang="en-GB"/>
          </a:p>
        </p:txBody>
      </p:sp>
    </p:spTree>
    <p:extLst>
      <p:ext uri="{BB962C8B-B14F-4D97-AF65-F5344CB8AC3E}">
        <p14:creationId xmlns:p14="http://schemas.microsoft.com/office/powerpoint/2010/main" val="276020865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F2E15F6F-6D6E-49B7-B636-6A7130167447}" type="slidenum">
              <a:rPr lang="en-GB"/>
              <a:pPr>
                <a:defRPr/>
              </a:pPr>
              <a:t>‹#›</a:t>
            </a:fld>
            <a:endParaRPr lang="en-GB"/>
          </a:p>
        </p:txBody>
      </p:sp>
    </p:spTree>
    <p:extLst>
      <p:ext uri="{BB962C8B-B14F-4D97-AF65-F5344CB8AC3E}">
        <p14:creationId xmlns:p14="http://schemas.microsoft.com/office/powerpoint/2010/main" val="287232368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14CD522C-B56E-43C8-9639-DA94451D1245}" type="slidenum">
              <a:rPr lang="en-GB"/>
              <a:pPr>
                <a:defRPr/>
              </a:pPr>
              <a:t>‹#›</a:t>
            </a:fld>
            <a:endParaRPr lang="en-GB"/>
          </a:p>
        </p:txBody>
      </p:sp>
    </p:spTree>
    <p:extLst>
      <p:ext uri="{BB962C8B-B14F-4D97-AF65-F5344CB8AC3E}">
        <p14:creationId xmlns:p14="http://schemas.microsoft.com/office/powerpoint/2010/main" val="369347146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285492B9-E340-4A63-8A02-A633D517C315}" type="slidenum">
              <a:rPr lang="en-GB"/>
              <a:pPr>
                <a:defRPr/>
              </a:pPr>
              <a:t>‹#›</a:t>
            </a:fld>
            <a:endParaRPr lang="en-GB"/>
          </a:p>
        </p:txBody>
      </p:sp>
    </p:spTree>
    <p:extLst>
      <p:ext uri="{BB962C8B-B14F-4D97-AF65-F5344CB8AC3E}">
        <p14:creationId xmlns:p14="http://schemas.microsoft.com/office/powerpoint/2010/main" val="37896361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BEAF57C7-1047-4266-8351-190B02FDADA9}" type="slidenum">
              <a:rPr lang="en-GB"/>
              <a:pPr>
                <a:defRPr/>
              </a:pPr>
              <a:t>‹#›</a:t>
            </a:fld>
            <a:endParaRPr lang="en-GB"/>
          </a:p>
        </p:txBody>
      </p:sp>
    </p:spTree>
    <p:extLst>
      <p:ext uri="{BB962C8B-B14F-4D97-AF65-F5344CB8AC3E}">
        <p14:creationId xmlns:p14="http://schemas.microsoft.com/office/powerpoint/2010/main" val="4095263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37458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6FFCAC7B-7643-4311-B843-1B40EEFB73D7}" type="slidenum">
              <a:rPr lang="en-GB"/>
              <a:pPr>
                <a:defRPr/>
              </a:pPr>
              <a:t>‹#›</a:t>
            </a:fld>
            <a:endParaRPr lang="en-GB"/>
          </a:p>
        </p:txBody>
      </p:sp>
    </p:spTree>
    <p:extLst>
      <p:ext uri="{BB962C8B-B14F-4D97-AF65-F5344CB8AC3E}">
        <p14:creationId xmlns:p14="http://schemas.microsoft.com/office/powerpoint/2010/main" val="80092658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2D856808-9FFC-4F03-B7FE-27A820F0251E}" type="slidenum">
              <a:rPr lang="en-GB"/>
              <a:pPr>
                <a:defRPr/>
              </a:pPr>
              <a:t>‹#›</a:t>
            </a:fld>
            <a:endParaRPr lang="en-GB"/>
          </a:p>
        </p:txBody>
      </p:sp>
    </p:spTree>
    <p:extLst>
      <p:ext uri="{BB962C8B-B14F-4D97-AF65-F5344CB8AC3E}">
        <p14:creationId xmlns:p14="http://schemas.microsoft.com/office/powerpoint/2010/main" val="175672842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2582863"/>
            <a:ext cx="2038350" cy="363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2582863"/>
            <a:ext cx="5964238" cy="363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B4CB1EE2-FACA-4A6C-AB81-73A37A4B9E01}" type="slidenum">
              <a:rPr lang="en-GB"/>
              <a:pPr>
                <a:defRPr/>
              </a:pPr>
              <a:t>‹#›</a:t>
            </a:fld>
            <a:endParaRPr lang="en-GB"/>
          </a:p>
        </p:txBody>
      </p:sp>
    </p:spTree>
    <p:extLst>
      <p:ext uri="{BB962C8B-B14F-4D97-AF65-F5344CB8AC3E}">
        <p14:creationId xmlns:p14="http://schemas.microsoft.com/office/powerpoint/2010/main" val="131657609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3714504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1394213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7378820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40766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930283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0319630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194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348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49152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536445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5711343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572473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5775" y="446088"/>
            <a:ext cx="8154988" cy="965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85775" y="1449388"/>
            <a:ext cx="8154988" cy="4765675"/>
          </a:xfrm>
        </p:spPr>
        <p:txBody>
          <a:bodyPr/>
          <a:lstStyle/>
          <a:p>
            <a:pPr lvl="0"/>
            <a:endParaRPr lang="en-GB" noProof="0"/>
          </a:p>
        </p:txBody>
      </p:sp>
    </p:spTree>
    <p:extLst>
      <p:ext uri="{BB962C8B-B14F-4D97-AF65-F5344CB8AC3E}">
        <p14:creationId xmlns:p14="http://schemas.microsoft.com/office/powerpoint/2010/main" val="289577187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E845C89D-D7D7-461E-B097-7C96AF798EE6}" type="slidenum">
              <a:rPr lang="en-GB"/>
              <a:pPr>
                <a:defRPr/>
              </a:pPr>
              <a:t>‹#›</a:t>
            </a:fld>
            <a:endParaRPr lang="en-GB"/>
          </a:p>
        </p:txBody>
      </p:sp>
    </p:spTree>
    <p:extLst>
      <p:ext uri="{BB962C8B-B14F-4D97-AF65-F5344CB8AC3E}">
        <p14:creationId xmlns:p14="http://schemas.microsoft.com/office/powerpoint/2010/main" val="226713290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68BB475A-7792-480C-B66B-EBD81BB0438C}" type="slidenum">
              <a:rPr lang="en-GB"/>
              <a:pPr>
                <a:defRPr/>
              </a:pPr>
              <a:t>‹#›</a:t>
            </a:fld>
            <a:endParaRPr lang="en-GB"/>
          </a:p>
        </p:txBody>
      </p:sp>
    </p:spTree>
    <p:extLst>
      <p:ext uri="{BB962C8B-B14F-4D97-AF65-F5344CB8AC3E}">
        <p14:creationId xmlns:p14="http://schemas.microsoft.com/office/powerpoint/2010/main" val="9053509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48B31E8C-BFE4-4E77-A0EF-BE8D9DA45874}" type="slidenum">
              <a:rPr lang="en-GB"/>
              <a:pPr>
                <a:defRPr/>
              </a:pPr>
              <a:t>‹#›</a:t>
            </a:fld>
            <a:endParaRPr lang="en-GB"/>
          </a:p>
        </p:txBody>
      </p:sp>
    </p:spTree>
    <p:extLst>
      <p:ext uri="{BB962C8B-B14F-4D97-AF65-F5344CB8AC3E}">
        <p14:creationId xmlns:p14="http://schemas.microsoft.com/office/powerpoint/2010/main" val="141183884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4797425"/>
            <a:ext cx="4000500"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4797425"/>
            <a:ext cx="4002088"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DF1788F3-E255-4456-8AF4-AACAA20E51E8}" type="slidenum">
              <a:rPr lang="en-GB"/>
              <a:pPr>
                <a:defRPr/>
              </a:pPr>
              <a:t>‹#›</a:t>
            </a:fld>
            <a:endParaRPr lang="en-GB"/>
          </a:p>
        </p:txBody>
      </p:sp>
    </p:spTree>
    <p:extLst>
      <p:ext uri="{BB962C8B-B14F-4D97-AF65-F5344CB8AC3E}">
        <p14:creationId xmlns:p14="http://schemas.microsoft.com/office/powerpoint/2010/main" val="236702127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646EA658-58EB-4CBC-AF36-A13FC446B2DA}" type="slidenum">
              <a:rPr lang="en-GB"/>
              <a:pPr>
                <a:defRPr/>
              </a:pPr>
              <a:t>‹#›</a:t>
            </a:fld>
            <a:endParaRPr lang="en-GB"/>
          </a:p>
        </p:txBody>
      </p:sp>
    </p:spTree>
    <p:extLst>
      <p:ext uri="{BB962C8B-B14F-4D97-AF65-F5344CB8AC3E}">
        <p14:creationId xmlns:p14="http://schemas.microsoft.com/office/powerpoint/2010/main" val="1843573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6A29C11B-0754-4E66-9E55-C90E1FF5AC3B}"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2D9C1EB0-E5CE-4A11-9224-0DCD78448BC2}" type="slidenum">
              <a:rPr lang="en-GB"/>
              <a:pPr>
                <a:defRPr/>
              </a:pPr>
              <a:t>‹#›</a:t>
            </a:fld>
            <a:endParaRPr lang="en-GB"/>
          </a:p>
        </p:txBody>
      </p:sp>
    </p:spTree>
    <p:extLst>
      <p:ext uri="{BB962C8B-B14F-4D97-AF65-F5344CB8AC3E}">
        <p14:creationId xmlns:p14="http://schemas.microsoft.com/office/powerpoint/2010/main" val="2892654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5410453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1E0EE545-7BC1-4D19-8116-44D3DE43A736}" type="slidenum">
              <a:rPr lang="en-GB"/>
              <a:pPr>
                <a:defRPr/>
              </a:pPr>
              <a:t>‹#›</a:t>
            </a:fld>
            <a:endParaRPr lang="en-GB"/>
          </a:p>
        </p:txBody>
      </p:sp>
    </p:spTree>
    <p:extLst>
      <p:ext uri="{BB962C8B-B14F-4D97-AF65-F5344CB8AC3E}">
        <p14:creationId xmlns:p14="http://schemas.microsoft.com/office/powerpoint/2010/main" val="298337591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1BEDDCEF-2306-4491-BF99-52C87F0AD30B}" type="slidenum">
              <a:rPr lang="en-GB"/>
              <a:pPr>
                <a:defRPr/>
              </a:pPr>
              <a:t>‹#›</a:t>
            </a:fld>
            <a:endParaRPr lang="en-GB"/>
          </a:p>
        </p:txBody>
      </p:sp>
    </p:spTree>
    <p:extLst>
      <p:ext uri="{BB962C8B-B14F-4D97-AF65-F5344CB8AC3E}">
        <p14:creationId xmlns:p14="http://schemas.microsoft.com/office/powerpoint/2010/main" val="160196097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1806F38D-6E62-4935-A745-E23070B24AD8}" type="slidenum">
              <a:rPr lang="en-GB"/>
              <a:pPr>
                <a:defRPr/>
              </a:pPr>
              <a:t>‹#›</a:t>
            </a:fld>
            <a:endParaRPr lang="en-GB"/>
          </a:p>
        </p:txBody>
      </p:sp>
    </p:spTree>
    <p:extLst>
      <p:ext uri="{BB962C8B-B14F-4D97-AF65-F5344CB8AC3E}">
        <p14:creationId xmlns:p14="http://schemas.microsoft.com/office/powerpoint/2010/main" val="209547512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F1927A14-5A27-4903-B389-64BC15C63B4F}" type="slidenum">
              <a:rPr lang="en-GB"/>
              <a:pPr>
                <a:defRPr/>
              </a:pPr>
              <a:t>‹#›</a:t>
            </a:fld>
            <a:endParaRPr lang="en-GB"/>
          </a:p>
        </p:txBody>
      </p:sp>
    </p:spTree>
    <p:extLst>
      <p:ext uri="{BB962C8B-B14F-4D97-AF65-F5344CB8AC3E}">
        <p14:creationId xmlns:p14="http://schemas.microsoft.com/office/powerpoint/2010/main" val="111222010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F145C614-6CD7-4D08-B37E-6A3A507123AD}" type="slidenum">
              <a:rPr lang="en-GB"/>
              <a:pPr>
                <a:defRPr/>
              </a:pPr>
              <a:t>‹#›</a:t>
            </a:fld>
            <a:endParaRPr lang="en-GB"/>
          </a:p>
        </p:txBody>
      </p:sp>
    </p:spTree>
    <p:extLst>
      <p:ext uri="{BB962C8B-B14F-4D97-AF65-F5344CB8AC3E}">
        <p14:creationId xmlns:p14="http://schemas.microsoft.com/office/powerpoint/2010/main" val="344736070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2582863"/>
            <a:ext cx="2038350" cy="363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2582863"/>
            <a:ext cx="5964238" cy="363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407EA013-30D7-4CE6-833C-B485C9A8DC19}" type="slidenum">
              <a:rPr lang="en-GB"/>
              <a:pPr>
                <a:defRPr/>
              </a:pPr>
              <a:t>‹#›</a:t>
            </a:fld>
            <a:endParaRPr lang="en-GB"/>
          </a:p>
        </p:txBody>
      </p:sp>
    </p:spTree>
    <p:extLst>
      <p:ext uri="{BB962C8B-B14F-4D97-AF65-F5344CB8AC3E}">
        <p14:creationId xmlns:p14="http://schemas.microsoft.com/office/powerpoint/2010/main" val="269887440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90262421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4805845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2944715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84964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588182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4828272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9618819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86117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0261593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027067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9847319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8523851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5775" y="446088"/>
            <a:ext cx="8154988" cy="965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85775" y="1449388"/>
            <a:ext cx="8154988" cy="4765675"/>
          </a:xfrm>
        </p:spPr>
        <p:txBody>
          <a:bodyPr/>
          <a:lstStyle/>
          <a:p>
            <a:pPr lvl="0"/>
            <a:endParaRPr lang="en-GB" noProof="0"/>
          </a:p>
        </p:txBody>
      </p:sp>
    </p:spTree>
    <p:extLst>
      <p:ext uri="{BB962C8B-B14F-4D97-AF65-F5344CB8AC3E}">
        <p14:creationId xmlns:p14="http://schemas.microsoft.com/office/powerpoint/2010/main" val="412377930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p:txBody>
          <a:bodyPr/>
          <a:lstStyle>
            <a:lvl1pPr fontAlgn="base">
              <a:spcBef>
                <a:spcPct val="0"/>
              </a:spcBef>
              <a:spcAft>
                <a:spcPct val="0"/>
              </a:spcAft>
              <a:defRPr/>
            </a:lvl1pPr>
          </a:lstStyle>
          <a:p>
            <a:pPr>
              <a:defRPr/>
            </a:pPr>
            <a:fld id="{4DCA0068-2E0A-4C81-BC6B-19CBFCDCD14E}" type="datetimeFigureOut">
              <a:rPr lang="en-GB"/>
              <a:pPr>
                <a:defRPr/>
              </a:pPr>
              <a:t>07/11/2016</a:t>
            </a:fld>
            <a:endParaRPr lang="en-GB"/>
          </a:p>
        </p:txBody>
      </p:sp>
      <p:sp>
        <p:nvSpPr>
          <p:cNvPr id="3" name="Rectangle 2"/>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GB"/>
          </a:p>
        </p:txBody>
      </p:sp>
      <p:sp>
        <p:nvSpPr>
          <p:cNvPr id="4" name="Rectangle 3"/>
          <p:cNvSpPr>
            <a:spLocks noGrp="1" noChangeArrowheads="1"/>
          </p:cNvSpPr>
          <p:nvPr>
            <p:ph type="sldNum" sz="quarter" idx="12"/>
          </p:nvPr>
        </p:nvSpPr>
        <p:spPr/>
        <p:txBody>
          <a:bodyPr/>
          <a:lstStyle>
            <a:lvl1pPr fontAlgn="base">
              <a:spcBef>
                <a:spcPct val="0"/>
              </a:spcBef>
              <a:spcAft>
                <a:spcPct val="0"/>
              </a:spcAft>
              <a:defRPr/>
            </a:lvl1pPr>
          </a:lstStyle>
          <a:p>
            <a:pPr>
              <a:defRPr/>
            </a:pPr>
            <a:fld id="{309D2485-32BB-4E00-B96B-DF0CEF3EA318}" type="slidenum">
              <a:rPr lang="en-GB"/>
              <a:pPr>
                <a:defRPr/>
              </a:pPr>
              <a:t>‹#›</a:t>
            </a:fld>
            <a:endParaRPr lang="en-GB"/>
          </a:p>
        </p:txBody>
      </p:sp>
    </p:spTree>
    <p:extLst>
      <p:ext uri="{BB962C8B-B14F-4D97-AF65-F5344CB8AC3E}">
        <p14:creationId xmlns:p14="http://schemas.microsoft.com/office/powerpoint/2010/main" val="424621412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89077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7082341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43282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2465175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887070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0638596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0073810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85004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0176482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531620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0359630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66036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tandard">
    <p:bg>
      <p:bgPr>
        <a:solidFill>
          <a:srgbClr val="FFFFFF"/>
        </a:solidFill>
        <a:effectLst/>
      </p:bgPr>
    </p:bg>
    <p:spTree>
      <p:nvGrpSpPr>
        <p:cNvPr id="1" name=""/>
        <p:cNvGrpSpPr/>
        <p:nvPr/>
      </p:nvGrpSpPr>
      <p:grpSpPr>
        <a:xfrm>
          <a:off x="0" y="0"/>
          <a:ext cx="0" cy="0"/>
          <a:chOff x="0" y="0"/>
          <a:chExt cx="0" cy="0"/>
        </a:xfrm>
      </p:grpSpPr>
      <p:sp>
        <p:nvSpPr>
          <p:cNvPr id="54" name="Rectangle 53"/>
          <p:cNvSpPr>
            <a:spLocks noChangeAspect="1"/>
          </p:cNvSpPr>
          <p:nvPr userDrawn="1"/>
        </p:nvSpPr>
        <p:spPr>
          <a:xfrm>
            <a:off x="0" y="6248400"/>
            <a:ext cx="9144000" cy="609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2" name="Group 1"/>
          <p:cNvGrpSpPr/>
          <p:nvPr userDrawn="1"/>
        </p:nvGrpSpPr>
        <p:grpSpPr>
          <a:xfrm>
            <a:off x="293371" y="6477000"/>
            <a:ext cx="2294627" cy="152400"/>
            <a:chOff x="293371" y="6477000"/>
            <a:chExt cx="2294627" cy="152400"/>
          </a:xfrm>
        </p:grpSpPr>
        <p:grpSp>
          <p:nvGrpSpPr>
            <p:cNvPr id="56" name="Group 20"/>
            <p:cNvGrpSpPr/>
            <p:nvPr/>
          </p:nvGrpSpPr>
          <p:grpSpPr>
            <a:xfrm>
              <a:off x="293371" y="6480104"/>
              <a:ext cx="783379" cy="148262"/>
              <a:chOff x="548142" y="3200974"/>
              <a:chExt cx="2763497" cy="523022"/>
            </a:xfrm>
            <a:solidFill>
              <a:srgbClr val="FFFF00"/>
            </a:solidFill>
          </p:grpSpPr>
          <p:sp>
            <p:nvSpPr>
              <p:cNvPr id="69" name="AutoShape 1"/>
              <p:cNvSpPr>
                <a:spLocks/>
              </p:cNvSpPr>
              <p:nvPr/>
            </p:nvSpPr>
            <p:spPr bwMode="auto">
              <a:xfrm>
                <a:off x="1063865" y="3200974"/>
                <a:ext cx="430580" cy="523022"/>
              </a:xfrm>
              <a:custGeom>
                <a:avLst/>
                <a:gdLst>
                  <a:gd name="T0" fmla="*/ 10800 w 21600"/>
                  <a:gd name="T1" fmla="*/ 10800 h 21600"/>
                </a:gdLst>
                <a:ahLst/>
                <a:cxnLst>
                  <a:cxn ang="0">
                    <a:pos x="T0" y="T1"/>
                  </a:cxn>
                </a:cxnLst>
                <a:rect l="0" t="0" r="r" b="b"/>
                <a:pathLst>
                  <a:path w="21600" h="21600">
                    <a:moveTo>
                      <a:pt x="5239" y="14728"/>
                    </a:moveTo>
                    <a:lnTo>
                      <a:pt x="10714" y="876"/>
                    </a:lnTo>
                    <a:lnTo>
                      <a:pt x="10881" y="876"/>
                    </a:lnTo>
                    <a:lnTo>
                      <a:pt x="16314" y="14728"/>
                    </a:lnTo>
                    <a:cubicBezTo>
                      <a:pt x="16314" y="14728"/>
                      <a:pt x="5239" y="14728"/>
                      <a:pt x="5239" y="14728"/>
                    </a:cubicBezTo>
                    <a:close/>
                    <a:moveTo>
                      <a:pt x="19010" y="21600"/>
                    </a:moveTo>
                    <a:lnTo>
                      <a:pt x="21600" y="21600"/>
                    </a:lnTo>
                    <a:lnTo>
                      <a:pt x="12761" y="0"/>
                    </a:lnTo>
                    <a:lnTo>
                      <a:pt x="8870" y="0"/>
                    </a:lnTo>
                    <a:lnTo>
                      <a:pt x="0" y="21600"/>
                    </a:lnTo>
                    <a:lnTo>
                      <a:pt x="2521" y="21600"/>
                    </a:lnTo>
                    <a:lnTo>
                      <a:pt x="4581" y="16391"/>
                    </a:lnTo>
                    <a:lnTo>
                      <a:pt x="16966" y="16391"/>
                    </a:lnTo>
                    <a:cubicBezTo>
                      <a:pt x="16966" y="16391"/>
                      <a:pt x="19010" y="21600"/>
                      <a:pt x="19010" y="21600"/>
                    </a:cubicBezTo>
                    <a:close/>
                    <a:moveTo>
                      <a:pt x="1901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0" name="AutoShape 2"/>
              <p:cNvSpPr>
                <a:spLocks/>
              </p:cNvSpPr>
              <p:nvPr/>
            </p:nvSpPr>
            <p:spPr bwMode="auto">
              <a:xfrm>
                <a:off x="2922414" y="3200974"/>
                <a:ext cx="389225" cy="523022"/>
              </a:xfrm>
              <a:custGeom>
                <a:avLst/>
                <a:gdLst>
                  <a:gd name="T0" fmla="*/ 10800 w 21600"/>
                  <a:gd name="T1" fmla="*/ 10800 h 21600"/>
                </a:gdLst>
                <a:ahLst/>
                <a:cxnLst>
                  <a:cxn ang="0">
                    <a:pos x="T0" y="T1"/>
                  </a:cxn>
                </a:cxnLst>
                <a:rect l="0" t="0" r="r" b="b"/>
                <a:pathLst>
                  <a:path w="21600" h="21600">
                    <a:moveTo>
                      <a:pt x="2634" y="1676"/>
                    </a:moveTo>
                    <a:lnTo>
                      <a:pt x="10542" y="1670"/>
                    </a:lnTo>
                    <a:cubicBezTo>
                      <a:pt x="14467" y="1670"/>
                      <a:pt x="17933" y="2986"/>
                      <a:pt x="17933" y="6233"/>
                    </a:cubicBezTo>
                    <a:cubicBezTo>
                      <a:pt x="17933" y="9524"/>
                      <a:pt x="14467" y="10797"/>
                      <a:pt x="10545" y="10797"/>
                    </a:cubicBezTo>
                    <a:lnTo>
                      <a:pt x="2634" y="10797"/>
                    </a:lnTo>
                    <a:cubicBezTo>
                      <a:pt x="2634" y="10797"/>
                      <a:pt x="2634" y="1676"/>
                      <a:pt x="2634" y="1676"/>
                    </a:cubicBezTo>
                    <a:close/>
                    <a:moveTo>
                      <a:pt x="21600" y="21600"/>
                    </a:moveTo>
                    <a:lnTo>
                      <a:pt x="12318" y="12426"/>
                    </a:lnTo>
                    <a:cubicBezTo>
                      <a:pt x="17463" y="12101"/>
                      <a:pt x="20496" y="10030"/>
                      <a:pt x="20496" y="6219"/>
                    </a:cubicBezTo>
                    <a:cubicBezTo>
                      <a:pt x="20496" y="2437"/>
                      <a:pt x="16878" y="0"/>
                      <a:pt x="10812" y="0"/>
                    </a:cubicBezTo>
                    <a:lnTo>
                      <a:pt x="0" y="0"/>
                    </a:lnTo>
                    <a:lnTo>
                      <a:pt x="0" y="21596"/>
                    </a:lnTo>
                    <a:lnTo>
                      <a:pt x="2634" y="21596"/>
                    </a:lnTo>
                    <a:lnTo>
                      <a:pt x="2634" y="12472"/>
                    </a:lnTo>
                    <a:lnTo>
                      <a:pt x="9220" y="12472"/>
                    </a:lnTo>
                    <a:lnTo>
                      <a:pt x="18292" y="21600"/>
                    </a:lnTo>
                    <a:cubicBezTo>
                      <a:pt x="18292" y="21600"/>
                      <a:pt x="21600" y="21600"/>
                      <a:pt x="21600" y="21600"/>
                    </a:cubicBezTo>
                    <a:close/>
                    <a:moveTo>
                      <a:pt x="2160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1" name="AutoShape 3"/>
              <p:cNvSpPr>
                <a:spLocks/>
              </p:cNvSpPr>
              <p:nvPr/>
            </p:nvSpPr>
            <p:spPr bwMode="auto">
              <a:xfrm>
                <a:off x="2036927" y="3200974"/>
                <a:ext cx="403821" cy="523022"/>
              </a:xfrm>
              <a:custGeom>
                <a:avLst/>
                <a:gdLst>
                  <a:gd name="T0" fmla="*/ 10800 w 21600"/>
                  <a:gd name="T1" fmla="*/ 10800 h 21600"/>
                </a:gdLst>
                <a:ahLst/>
                <a:cxnLst>
                  <a:cxn ang="0">
                    <a:pos x="T0" y="T1"/>
                  </a:cxn>
                </a:cxnLst>
                <a:rect l="0" t="0" r="r" b="b"/>
                <a:pathLst>
                  <a:path w="21600" h="21600">
                    <a:moveTo>
                      <a:pt x="21600" y="0"/>
                    </a:moveTo>
                    <a:lnTo>
                      <a:pt x="863" y="0"/>
                    </a:lnTo>
                    <a:lnTo>
                      <a:pt x="0" y="1676"/>
                    </a:lnTo>
                    <a:lnTo>
                      <a:pt x="9452" y="1676"/>
                    </a:lnTo>
                    <a:lnTo>
                      <a:pt x="9452" y="21600"/>
                    </a:lnTo>
                    <a:lnTo>
                      <a:pt x="12008" y="21600"/>
                    </a:lnTo>
                    <a:lnTo>
                      <a:pt x="12008" y="1676"/>
                    </a:lnTo>
                    <a:lnTo>
                      <a:pt x="20739" y="1676"/>
                    </a:lnTo>
                    <a:cubicBezTo>
                      <a:pt x="20739" y="1676"/>
                      <a:pt x="21600" y="0"/>
                      <a:pt x="21600" y="0"/>
                    </a:cubicBezTo>
                    <a:close/>
                    <a:moveTo>
                      <a:pt x="2160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2" name="AutoShape 4"/>
              <p:cNvSpPr>
                <a:spLocks/>
              </p:cNvSpPr>
              <p:nvPr/>
            </p:nvSpPr>
            <p:spPr bwMode="auto">
              <a:xfrm>
                <a:off x="2406691" y="3200974"/>
                <a:ext cx="430580" cy="523022"/>
              </a:xfrm>
              <a:custGeom>
                <a:avLst/>
                <a:gdLst>
                  <a:gd name="T0" fmla="*/ 10800 w 21600"/>
                  <a:gd name="T1" fmla="*/ 10800 h 21600"/>
                </a:gdLst>
                <a:ahLst/>
                <a:cxnLst>
                  <a:cxn ang="0">
                    <a:pos x="T0" y="T1"/>
                  </a:cxn>
                </a:cxnLst>
                <a:rect l="0" t="0" r="r" b="b"/>
                <a:pathLst>
                  <a:path w="21600" h="21600">
                    <a:moveTo>
                      <a:pt x="5239" y="14728"/>
                    </a:moveTo>
                    <a:lnTo>
                      <a:pt x="10714" y="876"/>
                    </a:lnTo>
                    <a:lnTo>
                      <a:pt x="10880" y="876"/>
                    </a:lnTo>
                    <a:lnTo>
                      <a:pt x="16314" y="14728"/>
                    </a:lnTo>
                    <a:cubicBezTo>
                      <a:pt x="16314" y="14728"/>
                      <a:pt x="5239" y="14728"/>
                      <a:pt x="5239" y="14728"/>
                    </a:cubicBezTo>
                    <a:close/>
                    <a:moveTo>
                      <a:pt x="19010" y="21600"/>
                    </a:moveTo>
                    <a:lnTo>
                      <a:pt x="21600" y="21600"/>
                    </a:lnTo>
                    <a:lnTo>
                      <a:pt x="12761" y="0"/>
                    </a:lnTo>
                    <a:lnTo>
                      <a:pt x="8870" y="0"/>
                    </a:lnTo>
                    <a:lnTo>
                      <a:pt x="0" y="21600"/>
                    </a:lnTo>
                    <a:lnTo>
                      <a:pt x="2522" y="21600"/>
                    </a:lnTo>
                    <a:lnTo>
                      <a:pt x="4582" y="16391"/>
                    </a:lnTo>
                    <a:lnTo>
                      <a:pt x="16967" y="16391"/>
                    </a:lnTo>
                    <a:cubicBezTo>
                      <a:pt x="16967" y="16391"/>
                      <a:pt x="19010" y="21600"/>
                      <a:pt x="19010" y="21600"/>
                    </a:cubicBezTo>
                    <a:close/>
                    <a:moveTo>
                      <a:pt x="1901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5" name="AutoShape 5"/>
              <p:cNvSpPr>
                <a:spLocks/>
              </p:cNvSpPr>
              <p:nvPr/>
            </p:nvSpPr>
            <p:spPr bwMode="auto">
              <a:xfrm>
                <a:off x="548142" y="3200974"/>
                <a:ext cx="115552" cy="523022"/>
              </a:xfrm>
              <a:custGeom>
                <a:avLst/>
                <a:gdLst>
                  <a:gd name="T0" fmla="*/ 10800 w 21600"/>
                  <a:gd name="T1" fmla="*/ 10800 h 21600"/>
                </a:gdLst>
                <a:ahLst/>
                <a:cxnLst>
                  <a:cxn ang="0">
                    <a:pos x="T0" y="T1"/>
                  </a:cxn>
                </a:cxnLst>
                <a:rect l="0" t="0" r="r" b="b"/>
                <a:pathLst>
                  <a:path w="21600" h="21600">
                    <a:moveTo>
                      <a:pt x="0" y="0"/>
                    </a:moveTo>
                    <a:lnTo>
                      <a:pt x="0" y="1"/>
                    </a:lnTo>
                    <a:lnTo>
                      <a:pt x="0" y="1675"/>
                    </a:lnTo>
                    <a:lnTo>
                      <a:pt x="0" y="1676"/>
                    </a:lnTo>
                    <a:lnTo>
                      <a:pt x="12834" y="1676"/>
                    </a:lnTo>
                    <a:lnTo>
                      <a:pt x="12834" y="19924"/>
                    </a:lnTo>
                    <a:lnTo>
                      <a:pt x="0" y="19924"/>
                    </a:lnTo>
                    <a:lnTo>
                      <a:pt x="0" y="19925"/>
                    </a:lnTo>
                    <a:lnTo>
                      <a:pt x="0" y="21599"/>
                    </a:lnTo>
                    <a:lnTo>
                      <a:pt x="0" y="21600"/>
                    </a:lnTo>
                    <a:lnTo>
                      <a:pt x="21600" y="21600"/>
                    </a:lnTo>
                    <a:lnTo>
                      <a:pt x="21600" y="21599"/>
                    </a:lnTo>
                    <a:lnTo>
                      <a:pt x="21600" y="19924"/>
                    </a:lnTo>
                    <a:lnTo>
                      <a:pt x="21600" y="1675"/>
                    </a:lnTo>
                    <a:lnTo>
                      <a:pt x="21600" y="1"/>
                    </a:lnTo>
                    <a:lnTo>
                      <a:pt x="21600" y="0"/>
                    </a:lnTo>
                    <a:cubicBezTo>
                      <a:pt x="21600" y="0"/>
                      <a:pt x="0" y="0"/>
                      <a:pt x="0" y="0"/>
                    </a:cubicBezTo>
                    <a:close/>
                    <a:moveTo>
                      <a:pt x="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6" name="AutoShape 6"/>
              <p:cNvSpPr>
                <a:spLocks/>
              </p:cNvSpPr>
              <p:nvPr/>
            </p:nvSpPr>
            <p:spPr bwMode="auto">
              <a:xfrm>
                <a:off x="694101" y="3200974"/>
                <a:ext cx="315029" cy="523022"/>
              </a:xfrm>
              <a:custGeom>
                <a:avLst/>
                <a:gdLst>
                  <a:gd name="T0" fmla="*/ 10800 w 21600"/>
                  <a:gd name="T1" fmla="*/ 10800 h 21600"/>
                </a:gdLst>
                <a:ahLst/>
                <a:cxnLst>
                  <a:cxn ang="0">
                    <a:pos x="T0" y="T1"/>
                  </a:cxn>
                </a:cxnLst>
                <a:rect l="0" t="0" r="r" b="b"/>
                <a:pathLst>
                  <a:path w="21600" h="21600">
                    <a:moveTo>
                      <a:pt x="17242" y="0"/>
                    </a:moveTo>
                    <a:lnTo>
                      <a:pt x="0" y="10799"/>
                    </a:lnTo>
                    <a:lnTo>
                      <a:pt x="17242" y="21600"/>
                    </a:lnTo>
                    <a:lnTo>
                      <a:pt x="21597" y="21600"/>
                    </a:lnTo>
                    <a:lnTo>
                      <a:pt x="4458" y="10799"/>
                    </a:lnTo>
                    <a:lnTo>
                      <a:pt x="21600" y="0"/>
                    </a:lnTo>
                    <a:cubicBezTo>
                      <a:pt x="21600" y="0"/>
                      <a:pt x="17242" y="0"/>
                      <a:pt x="17242" y="0"/>
                    </a:cubicBezTo>
                    <a:close/>
                    <a:moveTo>
                      <a:pt x="17242"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7" name="AutoShape 7"/>
              <p:cNvSpPr>
                <a:spLocks/>
              </p:cNvSpPr>
              <p:nvPr/>
            </p:nvSpPr>
            <p:spPr bwMode="auto">
              <a:xfrm>
                <a:off x="1569857" y="3200974"/>
                <a:ext cx="397740" cy="523022"/>
              </a:xfrm>
              <a:custGeom>
                <a:avLst/>
                <a:gdLst>
                  <a:gd name="T0" fmla="*/ 10800 w 21600"/>
                  <a:gd name="T1" fmla="*/ 10800 h 21600"/>
                </a:gdLst>
                <a:ahLst/>
                <a:cxnLst>
                  <a:cxn ang="0">
                    <a:pos x="T0" y="T1"/>
                  </a:cxn>
                </a:cxnLst>
                <a:rect l="0" t="0" r="r" b="b"/>
                <a:pathLst>
                  <a:path w="21600" h="21600">
                    <a:moveTo>
                      <a:pt x="21600" y="0"/>
                    </a:moveTo>
                    <a:lnTo>
                      <a:pt x="19091" y="0"/>
                    </a:lnTo>
                    <a:lnTo>
                      <a:pt x="19091" y="20728"/>
                    </a:lnTo>
                    <a:lnTo>
                      <a:pt x="18910" y="20727"/>
                    </a:lnTo>
                    <a:lnTo>
                      <a:pt x="5054" y="0"/>
                    </a:lnTo>
                    <a:lnTo>
                      <a:pt x="0" y="0"/>
                    </a:lnTo>
                    <a:lnTo>
                      <a:pt x="0" y="21600"/>
                    </a:lnTo>
                    <a:lnTo>
                      <a:pt x="2510" y="21600"/>
                    </a:lnTo>
                    <a:lnTo>
                      <a:pt x="2510" y="875"/>
                    </a:lnTo>
                    <a:lnTo>
                      <a:pt x="2694" y="875"/>
                    </a:lnTo>
                    <a:lnTo>
                      <a:pt x="16376" y="21597"/>
                    </a:lnTo>
                    <a:lnTo>
                      <a:pt x="21600" y="21600"/>
                    </a:lnTo>
                    <a:cubicBezTo>
                      <a:pt x="21600" y="21600"/>
                      <a:pt x="21600" y="0"/>
                      <a:pt x="21600" y="0"/>
                    </a:cubicBezTo>
                    <a:close/>
                    <a:moveTo>
                      <a:pt x="2160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grpSp>
        <p:grpSp>
          <p:nvGrpSpPr>
            <p:cNvPr id="57" name="Group 21"/>
            <p:cNvGrpSpPr/>
            <p:nvPr userDrawn="1"/>
          </p:nvGrpSpPr>
          <p:grpSpPr>
            <a:xfrm>
              <a:off x="1148469" y="6477000"/>
              <a:ext cx="1439529" cy="152400"/>
              <a:chOff x="3564637" y="3190027"/>
              <a:chExt cx="5078174" cy="537618"/>
            </a:xfrm>
            <a:solidFill>
              <a:srgbClr val="92D400"/>
            </a:solidFill>
          </p:grpSpPr>
          <p:sp>
            <p:nvSpPr>
              <p:cNvPr id="58" name="AutoShape 8"/>
              <p:cNvSpPr>
                <a:spLocks/>
              </p:cNvSpPr>
              <p:nvPr/>
            </p:nvSpPr>
            <p:spPr bwMode="auto">
              <a:xfrm>
                <a:off x="8264533" y="3200975"/>
                <a:ext cx="378278" cy="523023"/>
              </a:xfrm>
              <a:custGeom>
                <a:avLst/>
                <a:gdLst>
                  <a:gd name="T0" fmla="*/ 10800 w 21600"/>
                  <a:gd name="T1" fmla="*/ 10800 h 21600"/>
                </a:gdLst>
                <a:ahLst/>
                <a:cxnLst>
                  <a:cxn ang="0">
                    <a:pos x="T0" y="T1"/>
                  </a:cxn>
                </a:cxnLst>
                <a:rect l="0" t="0" r="r" b="b"/>
                <a:pathLst>
                  <a:path w="21600" h="21600">
                    <a:moveTo>
                      <a:pt x="8952" y="18952"/>
                    </a:moveTo>
                    <a:cubicBezTo>
                      <a:pt x="7230" y="18952"/>
                      <a:pt x="5795" y="18697"/>
                      <a:pt x="5015" y="18076"/>
                    </a:cubicBezTo>
                    <a:cubicBezTo>
                      <a:pt x="4234" y="17455"/>
                      <a:pt x="3959" y="16360"/>
                      <a:pt x="3959" y="15115"/>
                    </a:cubicBezTo>
                    <a:lnTo>
                      <a:pt x="3959" y="0"/>
                    </a:lnTo>
                    <a:lnTo>
                      <a:pt x="0" y="0"/>
                    </a:lnTo>
                    <a:lnTo>
                      <a:pt x="0" y="15872"/>
                    </a:lnTo>
                    <a:cubicBezTo>
                      <a:pt x="0" y="17703"/>
                      <a:pt x="708" y="19136"/>
                      <a:pt x="2049" y="20110"/>
                    </a:cubicBezTo>
                    <a:cubicBezTo>
                      <a:pt x="3392" y="21083"/>
                      <a:pt x="5368" y="21600"/>
                      <a:pt x="7906" y="21600"/>
                    </a:cubicBezTo>
                    <a:lnTo>
                      <a:pt x="21600" y="21600"/>
                    </a:lnTo>
                    <a:lnTo>
                      <a:pt x="21600" y="18952"/>
                    </a:lnTo>
                    <a:cubicBezTo>
                      <a:pt x="21600" y="18952"/>
                      <a:pt x="8952" y="18952"/>
                      <a:pt x="8952" y="18952"/>
                    </a:cubicBezTo>
                    <a:close/>
                    <a:moveTo>
                      <a:pt x="8952" y="18952"/>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59" name="AutoShape 9"/>
              <p:cNvSpPr>
                <a:spLocks/>
              </p:cNvSpPr>
              <p:nvPr/>
            </p:nvSpPr>
            <p:spPr bwMode="auto">
              <a:xfrm>
                <a:off x="7301200" y="3190027"/>
                <a:ext cx="468287" cy="537618"/>
              </a:xfrm>
              <a:custGeom>
                <a:avLst/>
                <a:gdLst>
                  <a:gd name="T0" fmla="*/ 10800 w 21600"/>
                  <a:gd name="T1" fmla="*/ 10800 h 21600"/>
                </a:gdLst>
                <a:ahLst/>
                <a:cxnLst>
                  <a:cxn ang="0">
                    <a:pos x="T0" y="T1"/>
                  </a:cxn>
                </a:cxnLst>
                <a:rect l="0" t="0" r="r" b="b"/>
                <a:pathLst>
                  <a:path w="21600" h="21600">
                    <a:moveTo>
                      <a:pt x="18403" y="18635"/>
                    </a:moveTo>
                    <a:lnTo>
                      <a:pt x="6278" y="2162"/>
                    </a:lnTo>
                    <a:cubicBezTo>
                      <a:pt x="5651" y="1332"/>
                      <a:pt x="4908" y="0"/>
                      <a:pt x="2815" y="0"/>
                    </a:cubicBezTo>
                    <a:cubicBezTo>
                      <a:pt x="1696" y="0"/>
                      <a:pt x="0" y="709"/>
                      <a:pt x="0" y="2912"/>
                    </a:cubicBezTo>
                    <a:lnTo>
                      <a:pt x="0" y="21321"/>
                    </a:lnTo>
                    <a:lnTo>
                      <a:pt x="3198" y="21321"/>
                    </a:lnTo>
                    <a:lnTo>
                      <a:pt x="3198" y="2966"/>
                    </a:lnTo>
                    <a:lnTo>
                      <a:pt x="15323" y="19438"/>
                    </a:lnTo>
                    <a:cubicBezTo>
                      <a:pt x="15949" y="20268"/>
                      <a:pt x="16693" y="21600"/>
                      <a:pt x="18786" y="21600"/>
                    </a:cubicBezTo>
                    <a:cubicBezTo>
                      <a:pt x="19906" y="21600"/>
                      <a:pt x="21600" y="20891"/>
                      <a:pt x="21600" y="18689"/>
                    </a:cubicBezTo>
                    <a:lnTo>
                      <a:pt x="21600" y="279"/>
                    </a:lnTo>
                    <a:lnTo>
                      <a:pt x="18403" y="279"/>
                    </a:lnTo>
                    <a:cubicBezTo>
                      <a:pt x="18403" y="279"/>
                      <a:pt x="18403" y="18635"/>
                      <a:pt x="18403" y="18635"/>
                    </a:cubicBezTo>
                    <a:close/>
                    <a:moveTo>
                      <a:pt x="18403" y="18635"/>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0" name="AutoShape 10"/>
              <p:cNvSpPr>
                <a:spLocks/>
              </p:cNvSpPr>
              <p:nvPr/>
            </p:nvSpPr>
            <p:spPr bwMode="auto">
              <a:xfrm>
                <a:off x="5374534" y="3200975"/>
                <a:ext cx="378278" cy="523023"/>
              </a:xfrm>
              <a:custGeom>
                <a:avLst/>
                <a:gdLst>
                  <a:gd name="T0" fmla="*/ 10800 w 21600"/>
                  <a:gd name="T1" fmla="*/ 10800 h 21600"/>
                </a:gdLst>
                <a:ahLst/>
                <a:cxnLst>
                  <a:cxn ang="0">
                    <a:pos x="T0" y="T1"/>
                  </a:cxn>
                </a:cxnLst>
                <a:rect l="0" t="0" r="r" b="b"/>
                <a:pathLst>
                  <a:path w="21600" h="21600">
                    <a:moveTo>
                      <a:pt x="5014" y="18076"/>
                    </a:moveTo>
                    <a:cubicBezTo>
                      <a:pt x="4233" y="17455"/>
                      <a:pt x="3959" y="16360"/>
                      <a:pt x="3959" y="15115"/>
                    </a:cubicBezTo>
                    <a:lnTo>
                      <a:pt x="3959" y="0"/>
                    </a:lnTo>
                    <a:lnTo>
                      <a:pt x="0" y="0"/>
                    </a:lnTo>
                    <a:lnTo>
                      <a:pt x="0" y="15872"/>
                    </a:lnTo>
                    <a:cubicBezTo>
                      <a:pt x="0" y="17703"/>
                      <a:pt x="707" y="19136"/>
                      <a:pt x="2049" y="20110"/>
                    </a:cubicBezTo>
                    <a:cubicBezTo>
                      <a:pt x="3392" y="21083"/>
                      <a:pt x="5367" y="21600"/>
                      <a:pt x="7905" y="21600"/>
                    </a:cubicBezTo>
                    <a:lnTo>
                      <a:pt x="21600" y="21600"/>
                    </a:lnTo>
                    <a:lnTo>
                      <a:pt x="21600" y="18952"/>
                    </a:lnTo>
                    <a:lnTo>
                      <a:pt x="8951" y="18952"/>
                    </a:lnTo>
                    <a:cubicBezTo>
                      <a:pt x="7229" y="18952"/>
                      <a:pt x="5795" y="18697"/>
                      <a:pt x="5014" y="18076"/>
                    </a:cubicBezTo>
                    <a:close/>
                    <a:moveTo>
                      <a:pt x="5014" y="1807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1" name="AutoShape 11"/>
              <p:cNvSpPr>
                <a:spLocks/>
              </p:cNvSpPr>
              <p:nvPr/>
            </p:nvSpPr>
            <p:spPr bwMode="auto">
              <a:xfrm>
                <a:off x="4274971" y="3385857"/>
                <a:ext cx="329626" cy="329627"/>
              </a:xfrm>
              <a:custGeom>
                <a:avLst/>
                <a:gdLst>
                  <a:gd name="T0" fmla="*/ 10800 w 21600"/>
                  <a:gd name="T1" fmla="*/ 10800 h 21600"/>
                </a:gdLst>
                <a:ahLst/>
                <a:cxnLst>
                  <a:cxn ang="0">
                    <a:pos x="T0" y="T1"/>
                  </a:cxn>
                </a:cxnLst>
                <a:rect l="0" t="0" r="r" b="b"/>
                <a:pathLst>
                  <a:path w="21600" h="21600">
                    <a:moveTo>
                      <a:pt x="4537" y="0"/>
                    </a:moveTo>
                    <a:lnTo>
                      <a:pt x="0" y="4534"/>
                    </a:lnTo>
                    <a:lnTo>
                      <a:pt x="0" y="21599"/>
                    </a:lnTo>
                    <a:lnTo>
                      <a:pt x="17391" y="21600"/>
                    </a:lnTo>
                    <a:lnTo>
                      <a:pt x="21600" y="17404"/>
                    </a:lnTo>
                    <a:lnTo>
                      <a:pt x="4537" y="17415"/>
                    </a:lnTo>
                    <a:cubicBezTo>
                      <a:pt x="4537" y="17415"/>
                      <a:pt x="4537" y="0"/>
                      <a:pt x="4537" y="0"/>
                    </a:cubicBezTo>
                    <a:close/>
                    <a:moveTo>
                      <a:pt x="4537"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2" name="AutoShape 12"/>
              <p:cNvSpPr>
                <a:spLocks/>
              </p:cNvSpPr>
              <p:nvPr/>
            </p:nvSpPr>
            <p:spPr bwMode="auto">
              <a:xfrm>
                <a:off x="4459856" y="3200975"/>
                <a:ext cx="329626" cy="329627"/>
              </a:xfrm>
              <a:custGeom>
                <a:avLst/>
                <a:gdLst>
                  <a:gd name="T0" fmla="*/ 10800 w 21600"/>
                  <a:gd name="T1" fmla="*/ 10800 h 21600"/>
                </a:gdLst>
                <a:ahLst/>
                <a:cxnLst>
                  <a:cxn ang="0">
                    <a:pos x="T0" y="T1"/>
                  </a:cxn>
                </a:cxnLst>
                <a:rect l="0" t="0" r="r" b="b"/>
                <a:pathLst>
                  <a:path w="21600" h="21600">
                    <a:moveTo>
                      <a:pt x="0" y="4196"/>
                    </a:moveTo>
                    <a:lnTo>
                      <a:pt x="17062" y="4184"/>
                    </a:lnTo>
                    <a:lnTo>
                      <a:pt x="17062" y="21600"/>
                    </a:lnTo>
                    <a:lnTo>
                      <a:pt x="21600" y="17065"/>
                    </a:lnTo>
                    <a:lnTo>
                      <a:pt x="21600" y="1"/>
                    </a:lnTo>
                    <a:lnTo>
                      <a:pt x="4209" y="0"/>
                    </a:lnTo>
                    <a:cubicBezTo>
                      <a:pt x="4209" y="0"/>
                      <a:pt x="0" y="4196"/>
                      <a:pt x="0" y="4196"/>
                    </a:cubicBezTo>
                    <a:close/>
                    <a:moveTo>
                      <a:pt x="0" y="419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3" name="AutoShape 13"/>
              <p:cNvSpPr>
                <a:spLocks/>
              </p:cNvSpPr>
              <p:nvPr/>
            </p:nvSpPr>
            <p:spPr bwMode="auto">
              <a:xfrm>
                <a:off x="7836383" y="3200975"/>
                <a:ext cx="378278" cy="523023"/>
              </a:xfrm>
              <a:custGeom>
                <a:avLst/>
                <a:gdLst>
                  <a:gd name="T0" fmla="*/ 10800 w 21600"/>
                  <a:gd name="T1" fmla="*/ 10800 h 21600"/>
                </a:gdLst>
                <a:ahLst/>
                <a:cxnLst>
                  <a:cxn ang="0">
                    <a:pos x="T0" y="T1"/>
                  </a:cxn>
                </a:cxnLst>
                <a:rect l="0" t="0" r="r" b="b"/>
                <a:pathLst>
                  <a:path w="21600" h="21600">
                    <a:moveTo>
                      <a:pt x="5014" y="18076"/>
                    </a:moveTo>
                    <a:cubicBezTo>
                      <a:pt x="4234" y="17455"/>
                      <a:pt x="3959" y="16360"/>
                      <a:pt x="3959" y="15115"/>
                    </a:cubicBezTo>
                    <a:lnTo>
                      <a:pt x="3959" y="12008"/>
                    </a:lnTo>
                    <a:lnTo>
                      <a:pt x="20705" y="12008"/>
                    </a:lnTo>
                    <a:lnTo>
                      <a:pt x="20705" y="9361"/>
                    </a:lnTo>
                    <a:lnTo>
                      <a:pt x="3959" y="9361"/>
                    </a:lnTo>
                    <a:lnTo>
                      <a:pt x="3959" y="2646"/>
                    </a:lnTo>
                    <a:lnTo>
                      <a:pt x="21004" y="2646"/>
                    </a:lnTo>
                    <a:lnTo>
                      <a:pt x="21004" y="0"/>
                    </a:lnTo>
                    <a:lnTo>
                      <a:pt x="0" y="0"/>
                    </a:lnTo>
                    <a:lnTo>
                      <a:pt x="0" y="15872"/>
                    </a:lnTo>
                    <a:cubicBezTo>
                      <a:pt x="0" y="17703"/>
                      <a:pt x="708" y="19136"/>
                      <a:pt x="2049" y="20110"/>
                    </a:cubicBezTo>
                    <a:cubicBezTo>
                      <a:pt x="3392" y="21083"/>
                      <a:pt x="5369" y="21600"/>
                      <a:pt x="7905" y="21600"/>
                    </a:cubicBezTo>
                    <a:lnTo>
                      <a:pt x="21600" y="21600"/>
                    </a:lnTo>
                    <a:lnTo>
                      <a:pt x="21600" y="18952"/>
                    </a:lnTo>
                    <a:lnTo>
                      <a:pt x="8952" y="18952"/>
                    </a:lnTo>
                    <a:cubicBezTo>
                      <a:pt x="7230" y="18952"/>
                      <a:pt x="5796" y="18697"/>
                      <a:pt x="5014" y="18076"/>
                    </a:cubicBezTo>
                    <a:close/>
                    <a:moveTo>
                      <a:pt x="5014" y="1807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4" name="AutoShape 14"/>
              <p:cNvSpPr>
                <a:spLocks/>
              </p:cNvSpPr>
              <p:nvPr/>
            </p:nvSpPr>
            <p:spPr bwMode="auto">
              <a:xfrm>
                <a:off x="6824399" y="3200975"/>
                <a:ext cx="415985" cy="523023"/>
              </a:xfrm>
              <a:custGeom>
                <a:avLst/>
                <a:gdLst>
                  <a:gd name="T0" fmla="*/ 10800 w 21600"/>
                  <a:gd name="T1" fmla="*/ 10800 h 21600"/>
                </a:gdLst>
                <a:ahLst/>
                <a:cxnLst>
                  <a:cxn ang="0">
                    <a:pos x="T0" y="T1"/>
                  </a:cxn>
                </a:cxnLst>
                <a:rect l="0" t="0" r="r" b="b"/>
                <a:pathLst>
                  <a:path w="21600" h="21600">
                    <a:moveTo>
                      <a:pt x="17998" y="10827"/>
                    </a:moveTo>
                    <a:lnTo>
                      <a:pt x="3602" y="10827"/>
                    </a:lnTo>
                    <a:lnTo>
                      <a:pt x="3602" y="2647"/>
                    </a:lnTo>
                    <a:lnTo>
                      <a:pt x="13455" y="2647"/>
                    </a:lnTo>
                    <a:cubicBezTo>
                      <a:pt x="15022" y="2647"/>
                      <a:pt x="16328" y="2903"/>
                      <a:pt x="17037" y="3524"/>
                    </a:cubicBezTo>
                    <a:cubicBezTo>
                      <a:pt x="17749" y="4144"/>
                      <a:pt x="17998" y="5239"/>
                      <a:pt x="17998" y="6484"/>
                    </a:cubicBezTo>
                    <a:cubicBezTo>
                      <a:pt x="17998" y="6484"/>
                      <a:pt x="17998" y="10827"/>
                      <a:pt x="17998" y="10827"/>
                    </a:cubicBezTo>
                    <a:close/>
                    <a:moveTo>
                      <a:pt x="14406" y="0"/>
                    </a:moveTo>
                    <a:lnTo>
                      <a:pt x="0" y="0"/>
                    </a:lnTo>
                    <a:lnTo>
                      <a:pt x="0" y="21600"/>
                    </a:lnTo>
                    <a:lnTo>
                      <a:pt x="3602" y="21600"/>
                    </a:lnTo>
                    <a:lnTo>
                      <a:pt x="3602" y="13474"/>
                    </a:lnTo>
                    <a:lnTo>
                      <a:pt x="17998" y="13474"/>
                    </a:lnTo>
                    <a:lnTo>
                      <a:pt x="17998" y="21600"/>
                    </a:lnTo>
                    <a:lnTo>
                      <a:pt x="21600" y="21600"/>
                    </a:lnTo>
                    <a:lnTo>
                      <a:pt x="21600" y="5728"/>
                    </a:lnTo>
                    <a:cubicBezTo>
                      <a:pt x="21600" y="3896"/>
                      <a:pt x="20957" y="2463"/>
                      <a:pt x="19736" y="1489"/>
                    </a:cubicBezTo>
                    <a:cubicBezTo>
                      <a:pt x="18514" y="516"/>
                      <a:pt x="16716" y="0"/>
                      <a:pt x="14406" y="0"/>
                    </a:cubicBezTo>
                    <a:close/>
                    <a:moveTo>
                      <a:pt x="14406"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5" name="AutoShape 15"/>
              <p:cNvSpPr>
                <a:spLocks/>
              </p:cNvSpPr>
              <p:nvPr/>
            </p:nvSpPr>
            <p:spPr bwMode="auto">
              <a:xfrm>
                <a:off x="6308674" y="3200975"/>
                <a:ext cx="453692" cy="523023"/>
              </a:xfrm>
              <a:custGeom>
                <a:avLst/>
                <a:gdLst>
                  <a:gd name="T0" fmla="*/ 10800 w 21600"/>
                  <a:gd name="T1" fmla="*/ 10800 h 21600"/>
                </a:gdLst>
                <a:ahLst/>
                <a:cxnLst>
                  <a:cxn ang="0">
                    <a:pos x="T0" y="T1"/>
                  </a:cxn>
                </a:cxnLst>
                <a:rect l="0" t="0" r="r" b="b"/>
                <a:pathLst>
                  <a:path w="21600" h="21600">
                    <a:moveTo>
                      <a:pt x="17356" y="9914"/>
                    </a:moveTo>
                    <a:cubicBezTo>
                      <a:pt x="16706" y="10535"/>
                      <a:pt x="15510" y="10790"/>
                      <a:pt x="14074" y="10790"/>
                    </a:cubicBezTo>
                    <a:lnTo>
                      <a:pt x="3301" y="10790"/>
                    </a:lnTo>
                    <a:lnTo>
                      <a:pt x="3301" y="2647"/>
                    </a:lnTo>
                    <a:lnTo>
                      <a:pt x="14074" y="2647"/>
                    </a:lnTo>
                    <a:cubicBezTo>
                      <a:pt x="15510" y="2647"/>
                      <a:pt x="16706" y="2903"/>
                      <a:pt x="17356" y="3524"/>
                    </a:cubicBezTo>
                    <a:cubicBezTo>
                      <a:pt x="18008" y="4144"/>
                      <a:pt x="18237" y="5225"/>
                      <a:pt x="18237" y="6695"/>
                    </a:cubicBezTo>
                    <a:cubicBezTo>
                      <a:pt x="18237" y="8165"/>
                      <a:pt x="18008" y="9293"/>
                      <a:pt x="17356" y="9914"/>
                    </a:cubicBezTo>
                    <a:close/>
                    <a:moveTo>
                      <a:pt x="14946" y="0"/>
                    </a:moveTo>
                    <a:lnTo>
                      <a:pt x="0" y="0"/>
                    </a:lnTo>
                    <a:lnTo>
                      <a:pt x="0" y="21600"/>
                    </a:lnTo>
                    <a:lnTo>
                      <a:pt x="3301" y="21600"/>
                    </a:lnTo>
                    <a:lnTo>
                      <a:pt x="3301" y="13438"/>
                    </a:lnTo>
                    <a:lnTo>
                      <a:pt x="14946" y="13438"/>
                    </a:lnTo>
                    <a:cubicBezTo>
                      <a:pt x="17062" y="13438"/>
                      <a:pt x="18710" y="12922"/>
                      <a:pt x="19829" y="11949"/>
                    </a:cubicBezTo>
                    <a:cubicBezTo>
                      <a:pt x="20948" y="10975"/>
                      <a:pt x="21600" y="9766"/>
                      <a:pt x="21600" y="6695"/>
                    </a:cubicBezTo>
                    <a:cubicBezTo>
                      <a:pt x="21600" y="3624"/>
                      <a:pt x="20948" y="2463"/>
                      <a:pt x="19829" y="1489"/>
                    </a:cubicBezTo>
                    <a:cubicBezTo>
                      <a:pt x="18710" y="516"/>
                      <a:pt x="17062" y="0"/>
                      <a:pt x="14946" y="0"/>
                    </a:cubicBezTo>
                    <a:close/>
                    <a:moveTo>
                      <a:pt x="14946"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6" name="AutoShape 16"/>
              <p:cNvSpPr>
                <a:spLocks/>
              </p:cNvSpPr>
              <p:nvPr/>
            </p:nvSpPr>
            <p:spPr bwMode="auto">
              <a:xfrm>
                <a:off x="5812411" y="3200975"/>
                <a:ext cx="434230" cy="523023"/>
              </a:xfrm>
              <a:custGeom>
                <a:avLst/>
                <a:gdLst>
                  <a:gd name="T0" fmla="*/ 10800 w 21600"/>
                  <a:gd name="T1" fmla="*/ 10800 h 21600"/>
                </a:gdLst>
                <a:ahLst/>
                <a:cxnLst>
                  <a:cxn ang="0">
                    <a:pos x="T0" y="T1"/>
                  </a:cxn>
                </a:cxnLst>
                <a:rect l="0" t="0" r="r" b="b"/>
                <a:pathLst>
                  <a:path w="21600" h="21600">
                    <a:moveTo>
                      <a:pt x="18150" y="14566"/>
                    </a:moveTo>
                    <a:cubicBezTo>
                      <a:pt x="18150" y="16505"/>
                      <a:pt x="17910" y="17446"/>
                      <a:pt x="17230" y="18067"/>
                    </a:cubicBezTo>
                    <a:cubicBezTo>
                      <a:pt x="16549" y="18687"/>
                      <a:pt x="15299" y="18943"/>
                      <a:pt x="13798" y="18943"/>
                    </a:cubicBezTo>
                    <a:lnTo>
                      <a:pt x="3450" y="18943"/>
                    </a:lnTo>
                    <a:lnTo>
                      <a:pt x="3450" y="2647"/>
                    </a:lnTo>
                    <a:lnTo>
                      <a:pt x="13798" y="2647"/>
                    </a:lnTo>
                    <a:cubicBezTo>
                      <a:pt x="15299" y="2647"/>
                      <a:pt x="16549" y="2903"/>
                      <a:pt x="17230" y="3524"/>
                    </a:cubicBezTo>
                    <a:cubicBezTo>
                      <a:pt x="17910" y="4144"/>
                      <a:pt x="18150" y="4941"/>
                      <a:pt x="18150" y="7565"/>
                    </a:cubicBezTo>
                    <a:cubicBezTo>
                      <a:pt x="18150" y="7565"/>
                      <a:pt x="18150" y="14566"/>
                      <a:pt x="18150" y="14566"/>
                    </a:cubicBezTo>
                    <a:close/>
                    <a:moveTo>
                      <a:pt x="14710" y="0"/>
                    </a:moveTo>
                    <a:lnTo>
                      <a:pt x="0" y="0"/>
                    </a:lnTo>
                    <a:lnTo>
                      <a:pt x="0" y="21600"/>
                    </a:lnTo>
                    <a:lnTo>
                      <a:pt x="14710" y="21591"/>
                    </a:lnTo>
                    <a:cubicBezTo>
                      <a:pt x="16922" y="21591"/>
                      <a:pt x="18645" y="21074"/>
                      <a:pt x="19815" y="20100"/>
                    </a:cubicBezTo>
                    <a:cubicBezTo>
                      <a:pt x="20983" y="19126"/>
                      <a:pt x="21600" y="17695"/>
                      <a:pt x="21600" y="15863"/>
                    </a:cubicBezTo>
                    <a:lnTo>
                      <a:pt x="21600" y="5728"/>
                    </a:lnTo>
                    <a:cubicBezTo>
                      <a:pt x="21600" y="3896"/>
                      <a:pt x="20983" y="2463"/>
                      <a:pt x="19815" y="1489"/>
                    </a:cubicBezTo>
                    <a:cubicBezTo>
                      <a:pt x="18645" y="516"/>
                      <a:pt x="16922" y="0"/>
                      <a:pt x="14710" y="0"/>
                    </a:cubicBezTo>
                    <a:close/>
                    <a:moveTo>
                      <a:pt x="1471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7" name="AutoShape 17"/>
              <p:cNvSpPr>
                <a:spLocks/>
              </p:cNvSpPr>
              <p:nvPr/>
            </p:nvSpPr>
            <p:spPr bwMode="auto">
              <a:xfrm>
                <a:off x="3564637" y="3200975"/>
                <a:ext cx="637357" cy="523023"/>
              </a:xfrm>
              <a:custGeom>
                <a:avLst/>
                <a:gdLst>
                  <a:gd name="T0" fmla="*/ 10800 w 21600"/>
                  <a:gd name="T1" fmla="*/ 10800 h 21600"/>
                </a:gdLst>
                <a:ahLst/>
                <a:cxnLst>
                  <a:cxn ang="0">
                    <a:pos x="T0" y="T1"/>
                  </a:cxn>
                </a:cxnLst>
                <a:rect l="0" t="0" r="r" b="b"/>
                <a:pathLst>
                  <a:path w="21600" h="21600">
                    <a:moveTo>
                      <a:pt x="19251" y="18952"/>
                    </a:moveTo>
                    <a:lnTo>
                      <a:pt x="14883" y="18952"/>
                    </a:lnTo>
                    <a:cubicBezTo>
                      <a:pt x="13861" y="18952"/>
                      <a:pt x="13009" y="18697"/>
                      <a:pt x="12546" y="18076"/>
                    </a:cubicBezTo>
                    <a:cubicBezTo>
                      <a:pt x="12083" y="17455"/>
                      <a:pt x="11920" y="16360"/>
                      <a:pt x="11920" y="15115"/>
                    </a:cubicBezTo>
                    <a:lnTo>
                      <a:pt x="11920" y="0"/>
                    </a:lnTo>
                    <a:lnTo>
                      <a:pt x="9571" y="0"/>
                    </a:lnTo>
                    <a:lnTo>
                      <a:pt x="9571" y="15872"/>
                    </a:lnTo>
                    <a:cubicBezTo>
                      <a:pt x="9571" y="17139"/>
                      <a:pt x="9905" y="18159"/>
                      <a:pt x="10466" y="18952"/>
                    </a:cubicBezTo>
                    <a:lnTo>
                      <a:pt x="5312" y="18952"/>
                    </a:lnTo>
                    <a:cubicBezTo>
                      <a:pt x="4290" y="18952"/>
                      <a:pt x="3439" y="18697"/>
                      <a:pt x="2976" y="18076"/>
                    </a:cubicBezTo>
                    <a:cubicBezTo>
                      <a:pt x="2512" y="17455"/>
                      <a:pt x="2349" y="16360"/>
                      <a:pt x="2349" y="15115"/>
                    </a:cubicBezTo>
                    <a:lnTo>
                      <a:pt x="2349" y="0"/>
                    </a:lnTo>
                    <a:lnTo>
                      <a:pt x="0" y="0"/>
                    </a:lnTo>
                    <a:lnTo>
                      <a:pt x="0" y="15872"/>
                    </a:lnTo>
                    <a:cubicBezTo>
                      <a:pt x="0" y="17703"/>
                      <a:pt x="420" y="19136"/>
                      <a:pt x="1216" y="20110"/>
                    </a:cubicBezTo>
                    <a:cubicBezTo>
                      <a:pt x="2012" y="21083"/>
                      <a:pt x="3185" y="21600"/>
                      <a:pt x="4691" y="21600"/>
                    </a:cubicBezTo>
                    <a:lnTo>
                      <a:pt x="21589" y="21600"/>
                    </a:lnTo>
                    <a:lnTo>
                      <a:pt x="21600" y="5"/>
                    </a:lnTo>
                    <a:lnTo>
                      <a:pt x="19251" y="5"/>
                    </a:lnTo>
                    <a:cubicBezTo>
                      <a:pt x="19251" y="5"/>
                      <a:pt x="19251" y="18952"/>
                      <a:pt x="19251" y="18952"/>
                    </a:cubicBezTo>
                    <a:close/>
                    <a:moveTo>
                      <a:pt x="19251" y="18952"/>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8" name="AutoShape 18"/>
              <p:cNvSpPr>
                <a:spLocks/>
              </p:cNvSpPr>
              <p:nvPr/>
            </p:nvSpPr>
            <p:spPr bwMode="auto">
              <a:xfrm>
                <a:off x="4858806" y="3200975"/>
                <a:ext cx="482885" cy="523023"/>
              </a:xfrm>
              <a:custGeom>
                <a:avLst/>
                <a:gdLst>
                  <a:gd name="T0" fmla="*/ 10800 w 21600"/>
                  <a:gd name="T1" fmla="*/ 10800 h 21600"/>
                </a:gdLst>
                <a:ahLst/>
                <a:cxnLst>
                  <a:cxn ang="0">
                    <a:pos x="T0" y="T1"/>
                  </a:cxn>
                </a:cxnLst>
                <a:rect l="0" t="0" r="r" b="b"/>
                <a:pathLst>
                  <a:path w="21600" h="21600">
                    <a:moveTo>
                      <a:pt x="3096" y="10575"/>
                    </a:moveTo>
                    <a:lnTo>
                      <a:pt x="3096" y="2647"/>
                    </a:lnTo>
                    <a:lnTo>
                      <a:pt x="13200" y="2647"/>
                    </a:lnTo>
                    <a:cubicBezTo>
                      <a:pt x="14546" y="2647"/>
                      <a:pt x="15669" y="2849"/>
                      <a:pt x="16279" y="3470"/>
                    </a:cubicBezTo>
                    <a:cubicBezTo>
                      <a:pt x="16890" y="4091"/>
                      <a:pt x="17105" y="5118"/>
                      <a:pt x="17105" y="6587"/>
                    </a:cubicBezTo>
                    <a:cubicBezTo>
                      <a:pt x="17105" y="8057"/>
                      <a:pt x="16890" y="9131"/>
                      <a:pt x="16279" y="9752"/>
                    </a:cubicBezTo>
                    <a:cubicBezTo>
                      <a:pt x="15669" y="10373"/>
                      <a:pt x="14546" y="10575"/>
                      <a:pt x="13200" y="10575"/>
                    </a:cubicBezTo>
                    <a:cubicBezTo>
                      <a:pt x="13200" y="10575"/>
                      <a:pt x="3096" y="10575"/>
                      <a:pt x="3096" y="10575"/>
                    </a:cubicBezTo>
                    <a:close/>
                    <a:moveTo>
                      <a:pt x="14018" y="13223"/>
                    </a:moveTo>
                    <a:cubicBezTo>
                      <a:pt x="16003" y="13223"/>
                      <a:pt x="17549" y="12760"/>
                      <a:pt x="18599" y="11786"/>
                    </a:cubicBezTo>
                    <a:cubicBezTo>
                      <a:pt x="19648" y="10812"/>
                      <a:pt x="20260" y="9658"/>
                      <a:pt x="20260" y="6587"/>
                    </a:cubicBezTo>
                    <a:cubicBezTo>
                      <a:pt x="20260" y="3516"/>
                      <a:pt x="19648" y="2410"/>
                      <a:pt x="18599" y="1436"/>
                    </a:cubicBezTo>
                    <a:cubicBezTo>
                      <a:pt x="17549" y="462"/>
                      <a:pt x="16003" y="0"/>
                      <a:pt x="14018" y="0"/>
                    </a:cubicBezTo>
                    <a:lnTo>
                      <a:pt x="0" y="0"/>
                    </a:lnTo>
                    <a:lnTo>
                      <a:pt x="0" y="21600"/>
                    </a:lnTo>
                    <a:lnTo>
                      <a:pt x="3096" y="21600"/>
                    </a:lnTo>
                    <a:lnTo>
                      <a:pt x="3096" y="13223"/>
                    </a:lnTo>
                    <a:lnTo>
                      <a:pt x="8838" y="13223"/>
                    </a:lnTo>
                    <a:lnTo>
                      <a:pt x="17569" y="21597"/>
                    </a:lnTo>
                    <a:lnTo>
                      <a:pt x="21600" y="21597"/>
                    </a:lnTo>
                    <a:lnTo>
                      <a:pt x="12749" y="13223"/>
                    </a:lnTo>
                    <a:cubicBezTo>
                      <a:pt x="12749" y="13223"/>
                      <a:pt x="14018" y="13223"/>
                      <a:pt x="14018" y="13223"/>
                    </a:cubicBezTo>
                    <a:close/>
                    <a:moveTo>
                      <a:pt x="14018" y="13223"/>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grpSp>
      </p:grpSp>
      <p:sp>
        <p:nvSpPr>
          <p:cNvPr id="3" name="Text Placeholder 2"/>
          <p:cNvSpPr>
            <a:spLocks noGrp="1"/>
          </p:cNvSpPr>
          <p:nvPr userDrawn="1">
            <p:ph type="body" sz="quarter" idx="10" hasCustomPrompt="1"/>
          </p:nvPr>
        </p:nvSpPr>
        <p:spPr>
          <a:xfrm>
            <a:off x="293370" y="650908"/>
            <a:ext cx="8561381" cy="246221"/>
          </a:xfrm>
          <a:prstGeom prst="rect">
            <a:avLst/>
          </a:prstGeom>
        </p:spPr>
        <p:txBody>
          <a:bodyPr vert="horz" wrap="square" lIns="0" tIns="0" rIns="0" bIns="0">
            <a:spAutoFit/>
          </a:bodyPr>
          <a:lstStyle>
            <a:lvl1pPr marL="0" indent="0">
              <a:buNone/>
              <a:defRPr sz="1600" cap="none" normalizeH="0" baseline="0">
                <a:solidFill>
                  <a:srgbClr val="A6A6A6"/>
                </a:solidFill>
              </a:defRPr>
            </a:lvl1pPr>
            <a:lvl2pPr marL="0" indent="-304800">
              <a:buClr>
                <a:schemeClr val="accent1"/>
              </a:buClr>
              <a:buSzPct val="100000"/>
              <a:buFontTx/>
              <a:buNone/>
              <a:defRPr sz="1600">
                <a:solidFill>
                  <a:schemeClr val="bg1">
                    <a:lumMod val="50000"/>
                  </a:schemeClr>
                </a:solidFill>
              </a:defRPr>
            </a:lvl2pPr>
            <a:lvl3pPr marL="0" indent="-304800">
              <a:buClr>
                <a:schemeClr val="accent1"/>
              </a:buClr>
              <a:buSzPct val="100000"/>
              <a:buFontTx/>
              <a:buBlip>
                <a:blip r:embed="rId2"/>
              </a:buBlip>
              <a:defRPr sz="1600">
                <a:solidFill>
                  <a:schemeClr val="bg1">
                    <a:lumMod val="50000"/>
                  </a:schemeClr>
                </a:solidFill>
              </a:defRPr>
            </a:lvl3pPr>
            <a:lvl4pPr marL="304800" indent="355600">
              <a:buClr>
                <a:schemeClr val="accent1"/>
              </a:buClr>
              <a:buSzPct val="100000"/>
              <a:buFontTx/>
              <a:buBlip>
                <a:blip r:embed="rId3"/>
              </a:buBlip>
              <a:defRPr sz="1400">
                <a:solidFill>
                  <a:schemeClr val="bg1">
                    <a:lumMod val="50000"/>
                  </a:schemeClr>
                </a:solidFill>
              </a:defRPr>
            </a:lvl4pPr>
            <a:lvl5pPr marL="609600" indent="406400">
              <a:buClr>
                <a:schemeClr val="accent1"/>
              </a:buClr>
              <a:buSzPct val="100000"/>
              <a:buFontTx/>
              <a:buBlip>
                <a:blip r:embed="rId4"/>
              </a:buBlip>
              <a:defRPr sz="1200">
                <a:solidFill>
                  <a:schemeClr val="bg1">
                    <a:lumMod val="50000"/>
                  </a:schemeClr>
                </a:solidFill>
              </a:defRPr>
            </a:lvl5pPr>
          </a:lstStyle>
          <a:p>
            <a:pPr lvl="0"/>
            <a:r>
              <a:rPr lang="en-GB" dirty="0" smtClean="0"/>
              <a:t>CLICK TO EDIT SUBTITLE</a:t>
            </a:r>
          </a:p>
        </p:txBody>
      </p:sp>
      <p:sp>
        <p:nvSpPr>
          <p:cNvPr id="30" name="Title 1"/>
          <p:cNvSpPr>
            <a:spLocks noGrp="1"/>
          </p:cNvSpPr>
          <p:nvPr userDrawn="1">
            <p:ph type="title" hasCustomPrompt="1"/>
          </p:nvPr>
        </p:nvSpPr>
        <p:spPr>
          <a:xfrm>
            <a:off x="291035" y="336960"/>
            <a:ext cx="8563716" cy="313948"/>
          </a:xfrm>
          <a:prstGeom prst="rect">
            <a:avLst/>
          </a:prstGeom>
        </p:spPr>
        <p:txBody>
          <a:bodyPr vert="horz" lIns="0" tIns="0" rIns="0" bIns="0"/>
          <a:lstStyle>
            <a:lvl1pPr algn="l">
              <a:defRPr sz="1800" cap="none" baseline="0">
                <a:solidFill>
                  <a:srgbClr val="92D400"/>
                </a:solidFill>
              </a:defRPr>
            </a:lvl1pPr>
          </a:lstStyle>
          <a:p>
            <a:r>
              <a:rPr lang="en-GB" dirty="0" smtClean="0"/>
              <a:t>CLICK TO EDIT MAIN TITLE</a:t>
            </a:r>
            <a:endParaRPr lang="en-US" dirty="0"/>
          </a:p>
        </p:txBody>
      </p:sp>
      <p:sp>
        <p:nvSpPr>
          <p:cNvPr id="31" name="TextBox 30"/>
          <p:cNvSpPr txBox="1"/>
          <p:nvPr userDrawn="1"/>
        </p:nvSpPr>
        <p:spPr>
          <a:xfrm>
            <a:off x="4209860" y="6509983"/>
            <a:ext cx="724280" cy="138498"/>
          </a:xfrm>
          <a:prstGeom prst="rect">
            <a:avLst/>
          </a:prstGeom>
          <a:noFill/>
        </p:spPr>
        <p:txBody>
          <a:bodyPr wrap="square" lIns="0" tIns="0" rIns="0" bIns="0" rtlCol="0">
            <a:spAutoFit/>
          </a:bodyPr>
          <a:lstStyle/>
          <a:p>
            <a:pPr algn="ctr"/>
            <a:fld id="{33351DA0-FB5F-4102-82B0-79B692E623B7}" type="slidenum">
              <a:rPr lang="en-GB" sz="900" smtClean="0">
                <a:solidFill>
                  <a:srgbClr val="FFFFFF"/>
                </a:solidFill>
                <a:latin typeface="Arial"/>
                <a:cs typeface="Arial"/>
              </a:rPr>
              <a:pPr algn="ctr"/>
              <a:t>‹#›</a:t>
            </a:fld>
            <a:endParaRPr lang="en-GB" sz="900" dirty="0" smtClean="0">
              <a:solidFill>
                <a:srgbClr val="FFFFFF"/>
              </a:solidFill>
              <a:latin typeface="Arial"/>
              <a:cs typeface="Arial"/>
            </a:endParaRPr>
          </a:p>
        </p:txBody>
      </p:sp>
      <p:sp>
        <p:nvSpPr>
          <p:cNvPr id="32" name="Rectangle 31"/>
          <p:cNvSpPr/>
          <p:nvPr userDrawn="1"/>
        </p:nvSpPr>
        <p:spPr>
          <a:xfrm>
            <a:off x="8104136" y="6645679"/>
            <a:ext cx="1043876" cy="200055"/>
          </a:xfrm>
          <a:prstGeom prst="rect">
            <a:avLst/>
          </a:prstGeom>
        </p:spPr>
        <p:txBody>
          <a:bodyPr wrap="none">
            <a:spAutoFit/>
          </a:bodyPr>
          <a:lstStyle/>
          <a:p>
            <a:pPr algn="r"/>
            <a:r>
              <a:rPr lang="en-GB" sz="700" dirty="0" smtClean="0">
                <a:solidFill>
                  <a:srgbClr val="BFBFBF"/>
                </a:solidFill>
                <a:latin typeface="Arial"/>
                <a:cs typeface="Arial"/>
              </a:rPr>
              <a:t>© Kantar Worldpanel</a:t>
            </a:r>
          </a:p>
        </p:txBody>
      </p:sp>
      <p:sp>
        <p:nvSpPr>
          <p:cNvPr id="33" name="Text Placeholder 3"/>
          <p:cNvSpPr>
            <a:spLocks noGrp="1"/>
          </p:cNvSpPr>
          <p:nvPr userDrawn="1">
            <p:ph type="body" sz="quarter" idx="16" hasCustomPrompt="1"/>
          </p:nvPr>
        </p:nvSpPr>
        <p:spPr>
          <a:xfrm>
            <a:off x="292100" y="1196752"/>
            <a:ext cx="8559800" cy="184689"/>
          </a:xfrm>
          <a:prstGeom prst="rect">
            <a:avLst/>
          </a:prstGeom>
        </p:spPr>
        <p:txBody>
          <a:bodyPr lIns="0" tIns="0" rIns="0" bIns="0" anchor="ctr" anchorCtr="0"/>
          <a:lstStyle>
            <a:lvl1pPr marL="0" indent="0">
              <a:buNone/>
              <a:defRPr sz="1200">
                <a:solidFill>
                  <a:srgbClr val="A6A6A6"/>
                </a:solidFill>
              </a:defRPr>
            </a:lvl1pPr>
            <a:lvl2pPr>
              <a:defRPr sz="1200"/>
            </a:lvl2pPr>
            <a:lvl3pPr>
              <a:defRPr sz="1200"/>
            </a:lvl3pPr>
            <a:lvl4pPr>
              <a:defRPr sz="1200"/>
            </a:lvl4pPr>
            <a:lvl5pPr>
              <a:defRPr sz="1200"/>
            </a:lvl5pPr>
          </a:lstStyle>
          <a:p>
            <a:pPr lvl="0"/>
            <a:r>
              <a:rPr lang="en-US" dirty="0" smtClean="0"/>
              <a:t>Click to add additional text</a:t>
            </a:r>
            <a:endParaRPr lang="en-GB" dirty="0"/>
          </a:p>
        </p:txBody>
      </p:sp>
      <p:sp>
        <p:nvSpPr>
          <p:cNvPr id="34" name="Content Placeholder 3"/>
          <p:cNvSpPr>
            <a:spLocks noGrp="1"/>
          </p:cNvSpPr>
          <p:nvPr userDrawn="1">
            <p:ph sz="quarter" idx="15" hasCustomPrompt="1"/>
          </p:nvPr>
        </p:nvSpPr>
        <p:spPr>
          <a:xfrm>
            <a:off x="291035" y="1628800"/>
            <a:ext cx="8563715" cy="4162400"/>
          </a:xfrm>
          <a:prstGeom prst="rect">
            <a:avLst/>
          </a:prstGeom>
        </p:spPr>
        <p:txBody>
          <a:bodyPr/>
          <a:lstStyle>
            <a:lvl1pPr marL="269875" indent="-269875">
              <a:buClr>
                <a:srgbClr val="92D400"/>
              </a:buClr>
              <a:buFont typeface="Calibri" pitchFamily="34" charset="0"/>
              <a:buChar char="˃"/>
              <a:defRPr sz="1800" baseline="0">
                <a:solidFill>
                  <a:srgbClr val="7F7F7F"/>
                </a:solidFill>
              </a:defRPr>
            </a:lvl1pPr>
            <a:lvl2pPr marL="719138" indent="-261938">
              <a:buClr>
                <a:srgbClr val="92D400"/>
              </a:buClr>
              <a:buFont typeface="Calibri" pitchFamily="34" charset="0"/>
              <a:buChar char="˃"/>
              <a:defRPr sz="1600">
                <a:solidFill>
                  <a:srgbClr val="7F7F7F"/>
                </a:solidFill>
              </a:defRPr>
            </a:lvl2pPr>
            <a:lvl3pPr marL="1143000" indent="-228600">
              <a:buClr>
                <a:srgbClr val="92D400"/>
              </a:buClr>
              <a:buFont typeface="Calibri" pitchFamily="34" charset="0"/>
              <a:buChar char="˃"/>
              <a:defRPr sz="1400">
                <a:solidFill>
                  <a:srgbClr val="7F7F7F"/>
                </a:solidFill>
              </a:defRPr>
            </a:lvl3pPr>
            <a:lvl4pPr marL="1600200" indent="-228600">
              <a:buClr>
                <a:srgbClr val="92D400"/>
              </a:buClr>
              <a:buFont typeface="Calibri" pitchFamily="34" charset="0"/>
              <a:buChar char="˃"/>
              <a:defRPr sz="1200">
                <a:solidFill>
                  <a:srgbClr val="7F7F7F"/>
                </a:solidFill>
              </a:defRPr>
            </a:lvl4pPr>
            <a:lvl5pPr marL="2057400" indent="-228600">
              <a:buClr>
                <a:srgbClr val="92D400"/>
              </a:buClr>
              <a:buFont typeface="Calibri" pitchFamily="34" charset="0"/>
              <a:buChar char="˃"/>
              <a:defRPr sz="1200">
                <a:solidFill>
                  <a:srgbClr val="7F7F7F"/>
                </a:solidFill>
              </a:defRPr>
            </a:lvl5pPr>
          </a:lstStyle>
          <a:p>
            <a:pPr lvl="0"/>
            <a:r>
              <a:rPr lang="en-US" dirty="0" smtClean="0"/>
              <a:t>Click here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981556891"/>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fld id="{C0163048-2D70-402B-8BCF-3C46524C527D}" type="datetime1">
              <a:rPr lang="en-US">
                <a:solidFill>
                  <a:srgbClr val="92D400"/>
                </a:solidFill>
              </a:rPr>
              <a:pPr/>
              <a:t>11/7/2016</a:t>
            </a:fld>
            <a:endParaRPr lang="en-US">
              <a:solidFill>
                <a:srgbClr val="92D4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6" name="Rectangle 7"/>
          <p:cNvSpPr>
            <a:spLocks noGrp="1" noChangeArrowheads="1"/>
          </p:cNvSpPr>
          <p:nvPr>
            <p:ph type="sldNum" sz="quarter" idx="12"/>
          </p:nvPr>
        </p:nvSpPr>
        <p:spPr>
          <a:ln/>
        </p:spPr>
        <p:txBody>
          <a:bodyPr/>
          <a:lstStyle>
            <a:lvl1pPr>
              <a:defRPr/>
            </a:lvl1pPr>
          </a:lstStyle>
          <a:p>
            <a:fld id="{072A48D2-C582-49BC-895D-822B3EA60F59}"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385786382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FC47326D-2246-482E-809E-3CB3B1BC3AB5}" type="datetime1">
              <a:rPr lang="en-US">
                <a:solidFill>
                  <a:srgbClr val="92D400"/>
                </a:solidFill>
              </a:rPr>
              <a:pPr/>
              <a:t>11/7/2016</a:t>
            </a:fld>
            <a:endParaRPr lang="en-US">
              <a:solidFill>
                <a:srgbClr val="92D4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6" name="Rectangle 7"/>
          <p:cNvSpPr>
            <a:spLocks noGrp="1" noChangeArrowheads="1"/>
          </p:cNvSpPr>
          <p:nvPr>
            <p:ph type="sldNum" sz="quarter" idx="12"/>
          </p:nvPr>
        </p:nvSpPr>
        <p:spPr>
          <a:ln/>
        </p:spPr>
        <p:txBody>
          <a:bodyPr/>
          <a:lstStyle>
            <a:lvl1pPr>
              <a:defRPr/>
            </a:lvl1pPr>
          </a:lstStyle>
          <a:p>
            <a:fld id="{7ACFEFC5-169D-45C6-B0D3-956BE7546E65}"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105858238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15F13F6F-85A0-49D1-8C94-2CA8E1AC262D}" type="datetime1">
              <a:rPr lang="en-US">
                <a:solidFill>
                  <a:srgbClr val="92D400"/>
                </a:solidFill>
              </a:rPr>
              <a:pPr/>
              <a:t>11/7/2016</a:t>
            </a:fld>
            <a:endParaRPr lang="en-US">
              <a:solidFill>
                <a:srgbClr val="92D4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6" name="Rectangle 7"/>
          <p:cNvSpPr>
            <a:spLocks noGrp="1" noChangeArrowheads="1"/>
          </p:cNvSpPr>
          <p:nvPr>
            <p:ph type="sldNum" sz="quarter" idx="12"/>
          </p:nvPr>
        </p:nvSpPr>
        <p:spPr>
          <a:ln/>
        </p:spPr>
        <p:txBody>
          <a:bodyPr/>
          <a:lstStyle>
            <a:lvl1pPr>
              <a:defRPr/>
            </a:lvl1pPr>
          </a:lstStyle>
          <a:p>
            <a:fld id="{444838FD-2666-4007-AE41-B838643F22A4}"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139004709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171C1BEB-B4D1-458F-B0B0-C5070DFA43E0}" type="datetime1">
              <a:rPr lang="en-US">
                <a:solidFill>
                  <a:srgbClr val="92D400"/>
                </a:solidFill>
              </a:rPr>
              <a:pPr/>
              <a:t>11/7/2016</a:t>
            </a:fld>
            <a:endParaRPr lang="en-US">
              <a:solidFill>
                <a:srgbClr val="92D4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7" name="Rectangle 7"/>
          <p:cNvSpPr>
            <a:spLocks noGrp="1" noChangeArrowheads="1"/>
          </p:cNvSpPr>
          <p:nvPr>
            <p:ph type="sldNum" sz="quarter" idx="12"/>
          </p:nvPr>
        </p:nvSpPr>
        <p:spPr>
          <a:ln/>
        </p:spPr>
        <p:txBody>
          <a:bodyPr/>
          <a:lstStyle>
            <a:lvl1pPr>
              <a:defRPr/>
            </a:lvl1pPr>
          </a:lstStyle>
          <a:p>
            <a:fld id="{744357B2-0A0E-4392-8F31-AF44E74B3135}"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26402940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D1160F91-85C6-4B05-AE5C-F67A256042B0}" type="datetime1">
              <a:rPr lang="en-US">
                <a:solidFill>
                  <a:srgbClr val="92D400"/>
                </a:solidFill>
              </a:rPr>
              <a:pPr/>
              <a:t>11/7/2016</a:t>
            </a:fld>
            <a:endParaRPr lang="en-US">
              <a:solidFill>
                <a:srgbClr val="92D4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9" name="Rectangle 7"/>
          <p:cNvSpPr>
            <a:spLocks noGrp="1" noChangeArrowheads="1"/>
          </p:cNvSpPr>
          <p:nvPr>
            <p:ph type="sldNum" sz="quarter" idx="12"/>
          </p:nvPr>
        </p:nvSpPr>
        <p:spPr>
          <a:ln/>
        </p:spPr>
        <p:txBody>
          <a:bodyPr/>
          <a:lstStyle>
            <a:lvl1pPr>
              <a:defRPr/>
            </a:lvl1pPr>
          </a:lstStyle>
          <a:p>
            <a:fld id="{2558D79E-2D53-403A-AE45-876BEC269392}"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153363723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8D767856-FCA2-4A49-B1E5-1453A46528EE}" type="datetime1">
              <a:rPr lang="en-US">
                <a:solidFill>
                  <a:srgbClr val="92D400"/>
                </a:solidFill>
              </a:rPr>
              <a:pPr/>
              <a:t>11/7/2016</a:t>
            </a:fld>
            <a:endParaRPr lang="en-US">
              <a:solidFill>
                <a:srgbClr val="92D4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5" name="Rectangle 7"/>
          <p:cNvSpPr>
            <a:spLocks noGrp="1" noChangeArrowheads="1"/>
          </p:cNvSpPr>
          <p:nvPr>
            <p:ph type="sldNum" sz="quarter" idx="12"/>
          </p:nvPr>
        </p:nvSpPr>
        <p:spPr>
          <a:ln/>
        </p:spPr>
        <p:txBody>
          <a:bodyPr/>
          <a:lstStyle>
            <a:lvl1pPr>
              <a:defRPr/>
            </a:lvl1pPr>
          </a:lstStyle>
          <a:p>
            <a:fld id="{707FFAD1-8129-4FCC-864D-D09FFE3CE3AD}"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27700398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EA25CBE1-8DC5-4303-ABCE-BCCA78F7B16C}" type="datetime1">
              <a:rPr lang="en-US">
                <a:solidFill>
                  <a:srgbClr val="92D400"/>
                </a:solidFill>
              </a:rPr>
              <a:pPr/>
              <a:t>11/7/2016</a:t>
            </a:fld>
            <a:endParaRPr lang="en-US">
              <a:solidFill>
                <a:srgbClr val="92D4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4" name="Rectangle 7"/>
          <p:cNvSpPr>
            <a:spLocks noGrp="1" noChangeArrowheads="1"/>
          </p:cNvSpPr>
          <p:nvPr>
            <p:ph type="sldNum" sz="quarter" idx="12"/>
          </p:nvPr>
        </p:nvSpPr>
        <p:spPr>
          <a:ln/>
        </p:spPr>
        <p:txBody>
          <a:bodyPr/>
          <a:lstStyle>
            <a:lvl1pPr>
              <a:defRPr/>
            </a:lvl1pPr>
          </a:lstStyle>
          <a:p>
            <a:fld id="{6FE83B97-E299-46D7-A7A1-294A361AD5A6}"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29439747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933C4201-2AD4-46D9-B389-AAD97DD7EF7F}" type="datetime1">
              <a:rPr lang="en-US">
                <a:solidFill>
                  <a:srgbClr val="92D400"/>
                </a:solidFill>
              </a:rPr>
              <a:pPr/>
              <a:t>11/7/2016</a:t>
            </a:fld>
            <a:endParaRPr lang="en-US">
              <a:solidFill>
                <a:srgbClr val="92D4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7" name="Rectangle 7"/>
          <p:cNvSpPr>
            <a:spLocks noGrp="1" noChangeArrowheads="1"/>
          </p:cNvSpPr>
          <p:nvPr>
            <p:ph type="sldNum" sz="quarter" idx="12"/>
          </p:nvPr>
        </p:nvSpPr>
        <p:spPr>
          <a:ln/>
        </p:spPr>
        <p:txBody>
          <a:bodyPr/>
          <a:lstStyle>
            <a:lvl1pPr>
              <a:defRPr/>
            </a:lvl1pPr>
          </a:lstStyle>
          <a:p>
            <a:fld id="{0BAF3D0F-0BA6-42CB-8109-D4E40D736ED1}"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290404107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DF9CDABD-30B1-4357-A72B-EF34DD66295D}" type="datetime1">
              <a:rPr lang="en-US">
                <a:solidFill>
                  <a:srgbClr val="92D400"/>
                </a:solidFill>
              </a:rPr>
              <a:pPr/>
              <a:t>11/7/2016</a:t>
            </a:fld>
            <a:endParaRPr lang="en-US">
              <a:solidFill>
                <a:srgbClr val="92D4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7" name="Rectangle 7"/>
          <p:cNvSpPr>
            <a:spLocks noGrp="1" noChangeArrowheads="1"/>
          </p:cNvSpPr>
          <p:nvPr>
            <p:ph type="sldNum" sz="quarter" idx="12"/>
          </p:nvPr>
        </p:nvSpPr>
        <p:spPr>
          <a:ln/>
        </p:spPr>
        <p:txBody>
          <a:bodyPr/>
          <a:lstStyle>
            <a:lvl1pPr>
              <a:defRPr/>
            </a:lvl1pPr>
          </a:lstStyle>
          <a:p>
            <a:fld id="{F89A8179-38E9-4A32-8EF6-07C7CDE37048}"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80520892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EF0E86F0-44F2-4C6C-8193-793B5E152EFD}" type="datetime1">
              <a:rPr lang="en-US">
                <a:solidFill>
                  <a:srgbClr val="92D400"/>
                </a:solidFill>
              </a:rPr>
              <a:pPr/>
              <a:t>11/7/2016</a:t>
            </a:fld>
            <a:endParaRPr lang="en-US">
              <a:solidFill>
                <a:srgbClr val="92D4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6" name="Rectangle 7"/>
          <p:cNvSpPr>
            <a:spLocks noGrp="1" noChangeArrowheads="1"/>
          </p:cNvSpPr>
          <p:nvPr>
            <p:ph type="sldNum" sz="quarter" idx="12"/>
          </p:nvPr>
        </p:nvSpPr>
        <p:spPr>
          <a:ln/>
        </p:spPr>
        <p:txBody>
          <a:bodyPr/>
          <a:lstStyle>
            <a:lvl1pPr>
              <a:defRPr/>
            </a:lvl1pPr>
          </a:lstStyle>
          <a:p>
            <a:fld id="{84D9E9BA-F438-4D96-8A56-E35427D32D32}"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4174176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65D9714-AA74-4FB1-8BD4-7F89ECE9EC14}"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6B900389-5CFF-4B56-8C0B-465450A37759}" type="slidenum">
              <a:rPr lang="en-GB"/>
              <a:pPr>
                <a:defRPr/>
              </a:pPr>
              <a:t>‹#›</a:t>
            </a:fld>
            <a:endParaRPr lang="en-GB"/>
          </a:p>
        </p:txBody>
      </p:sp>
    </p:spTree>
    <p:extLst>
      <p:ext uri="{BB962C8B-B14F-4D97-AF65-F5344CB8AC3E}">
        <p14:creationId xmlns:p14="http://schemas.microsoft.com/office/powerpoint/2010/main" val="244874750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0991A394-58F7-4E2D-9DA5-9D8A7191E1E3}" type="datetime1">
              <a:rPr lang="en-US">
                <a:solidFill>
                  <a:srgbClr val="92D400"/>
                </a:solidFill>
              </a:rPr>
              <a:pPr/>
              <a:t>11/7/2016</a:t>
            </a:fld>
            <a:endParaRPr lang="en-US">
              <a:solidFill>
                <a:srgbClr val="92D4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6" name="Rectangle 7"/>
          <p:cNvSpPr>
            <a:spLocks noGrp="1" noChangeArrowheads="1"/>
          </p:cNvSpPr>
          <p:nvPr>
            <p:ph type="sldNum" sz="quarter" idx="12"/>
          </p:nvPr>
        </p:nvSpPr>
        <p:spPr>
          <a:ln/>
        </p:spPr>
        <p:txBody>
          <a:bodyPr/>
          <a:lstStyle>
            <a:lvl1pPr>
              <a:defRPr/>
            </a:lvl1pPr>
          </a:lstStyle>
          <a:p>
            <a:fld id="{54A91F73-422D-4173-BCFF-F82F21CF167D}"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416219529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5775" y="446088"/>
            <a:ext cx="8154988" cy="965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85775" y="1449388"/>
            <a:ext cx="8154988" cy="4765675"/>
          </a:xfrm>
        </p:spPr>
        <p:txBody>
          <a:bodyPr/>
          <a:lstStyle/>
          <a:p>
            <a:endParaRPr lang="en-US"/>
          </a:p>
        </p:txBody>
      </p:sp>
      <p:sp>
        <p:nvSpPr>
          <p:cNvPr id="4" name="Date Placeholder 3"/>
          <p:cNvSpPr>
            <a:spLocks noGrp="1"/>
          </p:cNvSpPr>
          <p:nvPr>
            <p:ph type="dt" sz="half" idx="10"/>
          </p:nvPr>
        </p:nvSpPr>
        <p:spPr>
          <a:xfrm>
            <a:off x="400050" y="6207125"/>
            <a:ext cx="2133600" cy="476250"/>
          </a:xfrm>
        </p:spPr>
        <p:txBody>
          <a:bodyPr/>
          <a:lstStyle>
            <a:lvl1pPr>
              <a:defRPr/>
            </a:lvl1pPr>
          </a:lstStyle>
          <a:p>
            <a:pPr>
              <a:defRPr/>
            </a:pPr>
            <a:fld id="{2F110EFE-DEDB-4FE2-8262-396F96F90D90}" type="datetime1">
              <a:rPr lang="en-GB">
                <a:solidFill>
                  <a:srgbClr val="92D400"/>
                </a:solidFill>
              </a:rPr>
              <a:pPr>
                <a:defRPr/>
              </a:pPr>
              <a:t>07/11/2016</a:t>
            </a:fld>
            <a:endParaRPr lang="en-GB">
              <a:solidFill>
                <a:srgbClr val="92D400"/>
              </a:solidFill>
            </a:endParaRPr>
          </a:p>
        </p:txBody>
      </p:sp>
      <p:sp>
        <p:nvSpPr>
          <p:cNvPr id="5" name="Footer Placeholder 4"/>
          <p:cNvSpPr>
            <a:spLocks noGrp="1"/>
          </p:cNvSpPr>
          <p:nvPr>
            <p:ph type="ftr" sz="quarter" idx="11"/>
          </p:nvPr>
        </p:nvSpPr>
        <p:spPr>
          <a:xfrm>
            <a:off x="4411663" y="6448425"/>
            <a:ext cx="3978275" cy="273050"/>
          </a:xfrm>
        </p:spPr>
        <p:txBody>
          <a:bodyPr/>
          <a:lstStyle>
            <a:lvl1pPr>
              <a:defRPr/>
            </a:lvl1pPr>
          </a:lstStyle>
          <a:p>
            <a:endParaRPr lang="en-GB">
              <a:solidFill>
                <a:srgbClr val="989898"/>
              </a:solidFill>
            </a:endParaRPr>
          </a:p>
        </p:txBody>
      </p:sp>
      <p:sp>
        <p:nvSpPr>
          <p:cNvPr id="6" name="Slide Number Placeholder 5"/>
          <p:cNvSpPr>
            <a:spLocks noGrp="1"/>
          </p:cNvSpPr>
          <p:nvPr>
            <p:ph type="sldNum" sz="quarter" idx="12"/>
          </p:nvPr>
        </p:nvSpPr>
        <p:spPr>
          <a:xfrm>
            <a:off x="8434388" y="6440488"/>
            <a:ext cx="687387" cy="280987"/>
          </a:xfrm>
        </p:spPr>
        <p:txBody>
          <a:bodyPr/>
          <a:lstStyle>
            <a:lvl1pPr>
              <a:defRPr/>
            </a:lvl1pPr>
          </a:lstStyle>
          <a:p>
            <a:fld id="{8DDC1F39-24BD-4C38-8380-32EE7D8C8A0C}" type="slidenum">
              <a:rPr lang="en-GB">
                <a:solidFill>
                  <a:srgbClr val="989898"/>
                </a:solidFill>
              </a:rPr>
              <a:pPr/>
              <a:t>‹#›</a:t>
            </a:fld>
            <a:endParaRPr lang="en-GB">
              <a:solidFill>
                <a:srgbClr val="989898"/>
              </a:solidFill>
            </a:endParaRPr>
          </a:p>
        </p:txBody>
      </p:sp>
    </p:spTree>
    <p:extLst>
      <p:ext uri="{BB962C8B-B14F-4D97-AF65-F5344CB8AC3E}">
        <p14:creationId xmlns:p14="http://schemas.microsoft.com/office/powerpoint/2010/main" val="43798196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Standard">
    <p:bg>
      <p:bgPr>
        <a:solidFill>
          <a:srgbClr val="FFFFFF"/>
        </a:solidFill>
        <a:effectLst/>
      </p:bgPr>
    </p:bg>
    <p:spTree>
      <p:nvGrpSpPr>
        <p:cNvPr id="1" name=""/>
        <p:cNvGrpSpPr/>
        <p:nvPr/>
      </p:nvGrpSpPr>
      <p:grpSpPr>
        <a:xfrm>
          <a:off x="0" y="0"/>
          <a:ext cx="0" cy="0"/>
          <a:chOff x="0" y="0"/>
          <a:chExt cx="0" cy="0"/>
        </a:xfrm>
      </p:grpSpPr>
      <p:sp>
        <p:nvSpPr>
          <p:cNvPr id="54" name="Rectangle 53"/>
          <p:cNvSpPr>
            <a:spLocks noChangeAspect="1"/>
          </p:cNvSpPr>
          <p:nvPr userDrawn="1"/>
        </p:nvSpPr>
        <p:spPr>
          <a:xfrm>
            <a:off x="0" y="6248400"/>
            <a:ext cx="9144000" cy="609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2" name="Group 1"/>
          <p:cNvGrpSpPr/>
          <p:nvPr userDrawn="1"/>
        </p:nvGrpSpPr>
        <p:grpSpPr>
          <a:xfrm>
            <a:off x="293371" y="6477000"/>
            <a:ext cx="2294627" cy="152400"/>
            <a:chOff x="293371" y="6477000"/>
            <a:chExt cx="2294627" cy="152400"/>
          </a:xfrm>
        </p:grpSpPr>
        <p:grpSp>
          <p:nvGrpSpPr>
            <p:cNvPr id="56" name="Group 20"/>
            <p:cNvGrpSpPr/>
            <p:nvPr/>
          </p:nvGrpSpPr>
          <p:grpSpPr>
            <a:xfrm>
              <a:off x="293371" y="6480104"/>
              <a:ext cx="783379" cy="148262"/>
              <a:chOff x="548142" y="3200974"/>
              <a:chExt cx="2763497" cy="523022"/>
            </a:xfrm>
            <a:solidFill>
              <a:srgbClr val="FFFF00"/>
            </a:solidFill>
          </p:grpSpPr>
          <p:sp>
            <p:nvSpPr>
              <p:cNvPr id="69" name="AutoShape 1"/>
              <p:cNvSpPr>
                <a:spLocks/>
              </p:cNvSpPr>
              <p:nvPr/>
            </p:nvSpPr>
            <p:spPr bwMode="auto">
              <a:xfrm>
                <a:off x="1063865" y="3200974"/>
                <a:ext cx="430580" cy="523022"/>
              </a:xfrm>
              <a:custGeom>
                <a:avLst/>
                <a:gdLst>
                  <a:gd name="T0" fmla="*/ 10800 w 21600"/>
                  <a:gd name="T1" fmla="*/ 10800 h 21600"/>
                </a:gdLst>
                <a:ahLst/>
                <a:cxnLst>
                  <a:cxn ang="0">
                    <a:pos x="T0" y="T1"/>
                  </a:cxn>
                </a:cxnLst>
                <a:rect l="0" t="0" r="r" b="b"/>
                <a:pathLst>
                  <a:path w="21600" h="21600">
                    <a:moveTo>
                      <a:pt x="5239" y="14728"/>
                    </a:moveTo>
                    <a:lnTo>
                      <a:pt x="10714" y="876"/>
                    </a:lnTo>
                    <a:lnTo>
                      <a:pt x="10881" y="876"/>
                    </a:lnTo>
                    <a:lnTo>
                      <a:pt x="16314" y="14728"/>
                    </a:lnTo>
                    <a:cubicBezTo>
                      <a:pt x="16314" y="14728"/>
                      <a:pt x="5239" y="14728"/>
                      <a:pt x="5239" y="14728"/>
                    </a:cubicBezTo>
                    <a:close/>
                    <a:moveTo>
                      <a:pt x="19010" y="21600"/>
                    </a:moveTo>
                    <a:lnTo>
                      <a:pt x="21600" y="21600"/>
                    </a:lnTo>
                    <a:lnTo>
                      <a:pt x="12761" y="0"/>
                    </a:lnTo>
                    <a:lnTo>
                      <a:pt x="8870" y="0"/>
                    </a:lnTo>
                    <a:lnTo>
                      <a:pt x="0" y="21600"/>
                    </a:lnTo>
                    <a:lnTo>
                      <a:pt x="2521" y="21600"/>
                    </a:lnTo>
                    <a:lnTo>
                      <a:pt x="4581" y="16391"/>
                    </a:lnTo>
                    <a:lnTo>
                      <a:pt x="16966" y="16391"/>
                    </a:lnTo>
                    <a:cubicBezTo>
                      <a:pt x="16966" y="16391"/>
                      <a:pt x="19010" y="21600"/>
                      <a:pt x="19010" y="21600"/>
                    </a:cubicBezTo>
                    <a:close/>
                    <a:moveTo>
                      <a:pt x="1901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0" name="AutoShape 2"/>
              <p:cNvSpPr>
                <a:spLocks/>
              </p:cNvSpPr>
              <p:nvPr/>
            </p:nvSpPr>
            <p:spPr bwMode="auto">
              <a:xfrm>
                <a:off x="2922414" y="3200974"/>
                <a:ext cx="389225" cy="523022"/>
              </a:xfrm>
              <a:custGeom>
                <a:avLst/>
                <a:gdLst>
                  <a:gd name="T0" fmla="*/ 10800 w 21600"/>
                  <a:gd name="T1" fmla="*/ 10800 h 21600"/>
                </a:gdLst>
                <a:ahLst/>
                <a:cxnLst>
                  <a:cxn ang="0">
                    <a:pos x="T0" y="T1"/>
                  </a:cxn>
                </a:cxnLst>
                <a:rect l="0" t="0" r="r" b="b"/>
                <a:pathLst>
                  <a:path w="21600" h="21600">
                    <a:moveTo>
                      <a:pt x="2634" y="1676"/>
                    </a:moveTo>
                    <a:lnTo>
                      <a:pt x="10542" y="1670"/>
                    </a:lnTo>
                    <a:cubicBezTo>
                      <a:pt x="14467" y="1670"/>
                      <a:pt x="17933" y="2986"/>
                      <a:pt x="17933" y="6233"/>
                    </a:cubicBezTo>
                    <a:cubicBezTo>
                      <a:pt x="17933" y="9524"/>
                      <a:pt x="14467" y="10797"/>
                      <a:pt x="10545" y="10797"/>
                    </a:cubicBezTo>
                    <a:lnTo>
                      <a:pt x="2634" y="10797"/>
                    </a:lnTo>
                    <a:cubicBezTo>
                      <a:pt x="2634" y="10797"/>
                      <a:pt x="2634" y="1676"/>
                      <a:pt x="2634" y="1676"/>
                    </a:cubicBezTo>
                    <a:close/>
                    <a:moveTo>
                      <a:pt x="21600" y="21600"/>
                    </a:moveTo>
                    <a:lnTo>
                      <a:pt x="12318" y="12426"/>
                    </a:lnTo>
                    <a:cubicBezTo>
                      <a:pt x="17463" y="12101"/>
                      <a:pt x="20496" y="10030"/>
                      <a:pt x="20496" y="6219"/>
                    </a:cubicBezTo>
                    <a:cubicBezTo>
                      <a:pt x="20496" y="2437"/>
                      <a:pt x="16878" y="0"/>
                      <a:pt x="10812" y="0"/>
                    </a:cubicBezTo>
                    <a:lnTo>
                      <a:pt x="0" y="0"/>
                    </a:lnTo>
                    <a:lnTo>
                      <a:pt x="0" y="21596"/>
                    </a:lnTo>
                    <a:lnTo>
                      <a:pt x="2634" y="21596"/>
                    </a:lnTo>
                    <a:lnTo>
                      <a:pt x="2634" y="12472"/>
                    </a:lnTo>
                    <a:lnTo>
                      <a:pt x="9220" y="12472"/>
                    </a:lnTo>
                    <a:lnTo>
                      <a:pt x="18292" y="21600"/>
                    </a:lnTo>
                    <a:cubicBezTo>
                      <a:pt x="18292" y="21600"/>
                      <a:pt x="21600" y="21600"/>
                      <a:pt x="21600" y="21600"/>
                    </a:cubicBezTo>
                    <a:close/>
                    <a:moveTo>
                      <a:pt x="2160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1" name="AutoShape 3"/>
              <p:cNvSpPr>
                <a:spLocks/>
              </p:cNvSpPr>
              <p:nvPr/>
            </p:nvSpPr>
            <p:spPr bwMode="auto">
              <a:xfrm>
                <a:off x="2036927" y="3200974"/>
                <a:ext cx="403821" cy="523022"/>
              </a:xfrm>
              <a:custGeom>
                <a:avLst/>
                <a:gdLst>
                  <a:gd name="T0" fmla="*/ 10800 w 21600"/>
                  <a:gd name="T1" fmla="*/ 10800 h 21600"/>
                </a:gdLst>
                <a:ahLst/>
                <a:cxnLst>
                  <a:cxn ang="0">
                    <a:pos x="T0" y="T1"/>
                  </a:cxn>
                </a:cxnLst>
                <a:rect l="0" t="0" r="r" b="b"/>
                <a:pathLst>
                  <a:path w="21600" h="21600">
                    <a:moveTo>
                      <a:pt x="21600" y="0"/>
                    </a:moveTo>
                    <a:lnTo>
                      <a:pt x="863" y="0"/>
                    </a:lnTo>
                    <a:lnTo>
                      <a:pt x="0" y="1676"/>
                    </a:lnTo>
                    <a:lnTo>
                      <a:pt x="9452" y="1676"/>
                    </a:lnTo>
                    <a:lnTo>
                      <a:pt x="9452" y="21600"/>
                    </a:lnTo>
                    <a:lnTo>
                      <a:pt x="12008" y="21600"/>
                    </a:lnTo>
                    <a:lnTo>
                      <a:pt x="12008" y="1676"/>
                    </a:lnTo>
                    <a:lnTo>
                      <a:pt x="20739" y="1676"/>
                    </a:lnTo>
                    <a:cubicBezTo>
                      <a:pt x="20739" y="1676"/>
                      <a:pt x="21600" y="0"/>
                      <a:pt x="21600" y="0"/>
                    </a:cubicBezTo>
                    <a:close/>
                    <a:moveTo>
                      <a:pt x="2160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2" name="AutoShape 4"/>
              <p:cNvSpPr>
                <a:spLocks/>
              </p:cNvSpPr>
              <p:nvPr/>
            </p:nvSpPr>
            <p:spPr bwMode="auto">
              <a:xfrm>
                <a:off x="2406691" y="3200974"/>
                <a:ext cx="430580" cy="523022"/>
              </a:xfrm>
              <a:custGeom>
                <a:avLst/>
                <a:gdLst>
                  <a:gd name="T0" fmla="*/ 10800 w 21600"/>
                  <a:gd name="T1" fmla="*/ 10800 h 21600"/>
                </a:gdLst>
                <a:ahLst/>
                <a:cxnLst>
                  <a:cxn ang="0">
                    <a:pos x="T0" y="T1"/>
                  </a:cxn>
                </a:cxnLst>
                <a:rect l="0" t="0" r="r" b="b"/>
                <a:pathLst>
                  <a:path w="21600" h="21600">
                    <a:moveTo>
                      <a:pt x="5239" y="14728"/>
                    </a:moveTo>
                    <a:lnTo>
                      <a:pt x="10714" y="876"/>
                    </a:lnTo>
                    <a:lnTo>
                      <a:pt x="10880" y="876"/>
                    </a:lnTo>
                    <a:lnTo>
                      <a:pt x="16314" y="14728"/>
                    </a:lnTo>
                    <a:cubicBezTo>
                      <a:pt x="16314" y="14728"/>
                      <a:pt x="5239" y="14728"/>
                      <a:pt x="5239" y="14728"/>
                    </a:cubicBezTo>
                    <a:close/>
                    <a:moveTo>
                      <a:pt x="19010" y="21600"/>
                    </a:moveTo>
                    <a:lnTo>
                      <a:pt x="21600" y="21600"/>
                    </a:lnTo>
                    <a:lnTo>
                      <a:pt x="12761" y="0"/>
                    </a:lnTo>
                    <a:lnTo>
                      <a:pt x="8870" y="0"/>
                    </a:lnTo>
                    <a:lnTo>
                      <a:pt x="0" y="21600"/>
                    </a:lnTo>
                    <a:lnTo>
                      <a:pt x="2522" y="21600"/>
                    </a:lnTo>
                    <a:lnTo>
                      <a:pt x="4582" y="16391"/>
                    </a:lnTo>
                    <a:lnTo>
                      <a:pt x="16967" y="16391"/>
                    </a:lnTo>
                    <a:cubicBezTo>
                      <a:pt x="16967" y="16391"/>
                      <a:pt x="19010" y="21600"/>
                      <a:pt x="19010" y="21600"/>
                    </a:cubicBezTo>
                    <a:close/>
                    <a:moveTo>
                      <a:pt x="1901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5" name="AutoShape 5"/>
              <p:cNvSpPr>
                <a:spLocks/>
              </p:cNvSpPr>
              <p:nvPr/>
            </p:nvSpPr>
            <p:spPr bwMode="auto">
              <a:xfrm>
                <a:off x="548142" y="3200974"/>
                <a:ext cx="115552" cy="523022"/>
              </a:xfrm>
              <a:custGeom>
                <a:avLst/>
                <a:gdLst>
                  <a:gd name="T0" fmla="*/ 10800 w 21600"/>
                  <a:gd name="T1" fmla="*/ 10800 h 21600"/>
                </a:gdLst>
                <a:ahLst/>
                <a:cxnLst>
                  <a:cxn ang="0">
                    <a:pos x="T0" y="T1"/>
                  </a:cxn>
                </a:cxnLst>
                <a:rect l="0" t="0" r="r" b="b"/>
                <a:pathLst>
                  <a:path w="21600" h="21600">
                    <a:moveTo>
                      <a:pt x="0" y="0"/>
                    </a:moveTo>
                    <a:lnTo>
                      <a:pt x="0" y="1"/>
                    </a:lnTo>
                    <a:lnTo>
                      <a:pt x="0" y="1675"/>
                    </a:lnTo>
                    <a:lnTo>
                      <a:pt x="0" y="1676"/>
                    </a:lnTo>
                    <a:lnTo>
                      <a:pt x="12834" y="1676"/>
                    </a:lnTo>
                    <a:lnTo>
                      <a:pt x="12834" y="19924"/>
                    </a:lnTo>
                    <a:lnTo>
                      <a:pt x="0" y="19924"/>
                    </a:lnTo>
                    <a:lnTo>
                      <a:pt x="0" y="19925"/>
                    </a:lnTo>
                    <a:lnTo>
                      <a:pt x="0" y="21599"/>
                    </a:lnTo>
                    <a:lnTo>
                      <a:pt x="0" y="21600"/>
                    </a:lnTo>
                    <a:lnTo>
                      <a:pt x="21600" y="21600"/>
                    </a:lnTo>
                    <a:lnTo>
                      <a:pt x="21600" y="21599"/>
                    </a:lnTo>
                    <a:lnTo>
                      <a:pt x="21600" y="19924"/>
                    </a:lnTo>
                    <a:lnTo>
                      <a:pt x="21600" y="1675"/>
                    </a:lnTo>
                    <a:lnTo>
                      <a:pt x="21600" y="1"/>
                    </a:lnTo>
                    <a:lnTo>
                      <a:pt x="21600" y="0"/>
                    </a:lnTo>
                    <a:cubicBezTo>
                      <a:pt x="21600" y="0"/>
                      <a:pt x="0" y="0"/>
                      <a:pt x="0" y="0"/>
                    </a:cubicBezTo>
                    <a:close/>
                    <a:moveTo>
                      <a:pt x="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6" name="AutoShape 6"/>
              <p:cNvSpPr>
                <a:spLocks/>
              </p:cNvSpPr>
              <p:nvPr/>
            </p:nvSpPr>
            <p:spPr bwMode="auto">
              <a:xfrm>
                <a:off x="694101" y="3200974"/>
                <a:ext cx="315029" cy="523022"/>
              </a:xfrm>
              <a:custGeom>
                <a:avLst/>
                <a:gdLst>
                  <a:gd name="T0" fmla="*/ 10800 w 21600"/>
                  <a:gd name="T1" fmla="*/ 10800 h 21600"/>
                </a:gdLst>
                <a:ahLst/>
                <a:cxnLst>
                  <a:cxn ang="0">
                    <a:pos x="T0" y="T1"/>
                  </a:cxn>
                </a:cxnLst>
                <a:rect l="0" t="0" r="r" b="b"/>
                <a:pathLst>
                  <a:path w="21600" h="21600">
                    <a:moveTo>
                      <a:pt x="17242" y="0"/>
                    </a:moveTo>
                    <a:lnTo>
                      <a:pt x="0" y="10799"/>
                    </a:lnTo>
                    <a:lnTo>
                      <a:pt x="17242" y="21600"/>
                    </a:lnTo>
                    <a:lnTo>
                      <a:pt x="21597" y="21600"/>
                    </a:lnTo>
                    <a:lnTo>
                      <a:pt x="4458" y="10799"/>
                    </a:lnTo>
                    <a:lnTo>
                      <a:pt x="21600" y="0"/>
                    </a:lnTo>
                    <a:cubicBezTo>
                      <a:pt x="21600" y="0"/>
                      <a:pt x="17242" y="0"/>
                      <a:pt x="17242" y="0"/>
                    </a:cubicBezTo>
                    <a:close/>
                    <a:moveTo>
                      <a:pt x="17242"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7" name="AutoShape 7"/>
              <p:cNvSpPr>
                <a:spLocks/>
              </p:cNvSpPr>
              <p:nvPr/>
            </p:nvSpPr>
            <p:spPr bwMode="auto">
              <a:xfrm>
                <a:off x="1569857" y="3200974"/>
                <a:ext cx="397740" cy="523022"/>
              </a:xfrm>
              <a:custGeom>
                <a:avLst/>
                <a:gdLst>
                  <a:gd name="T0" fmla="*/ 10800 w 21600"/>
                  <a:gd name="T1" fmla="*/ 10800 h 21600"/>
                </a:gdLst>
                <a:ahLst/>
                <a:cxnLst>
                  <a:cxn ang="0">
                    <a:pos x="T0" y="T1"/>
                  </a:cxn>
                </a:cxnLst>
                <a:rect l="0" t="0" r="r" b="b"/>
                <a:pathLst>
                  <a:path w="21600" h="21600">
                    <a:moveTo>
                      <a:pt x="21600" y="0"/>
                    </a:moveTo>
                    <a:lnTo>
                      <a:pt x="19091" y="0"/>
                    </a:lnTo>
                    <a:lnTo>
                      <a:pt x="19091" y="20728"/>
                    </a:lnTo>
                    <a:lnTo>
                      <a:pt x="18910" y="20727"/>
                    </a:lnTo>
                    <a:lnTo>
                      <a:pt x="5054" y="0"/>
                    </a:lnTo>
                    <a:lnTo>
                      <a:pt x="0" y="0"/>
                    </a:lnTo>
                    <a:lnTo>
                      <a:pt x="0" y="21600"/>
                    </a:lnTo>
                    <a:lnTo>
                      <a:pt x="2510" y="21600"/>
                    </a:lnTo>
                    <a:lnTo>
                      <a:pt x="2510" y="875"/>
                    </a:lnTo>
                    <a:lnTo>
                      <a:pt x="2694" y="875"/>
                    </a:lnTo>
                    <a:lnTo>
                      <a:pt x="16376" y="21597"/>
                    </a:lnTo>
                    <a:lnTo>
                      <a:pt x="21600" y="21600"/>
                    </a:lnTo>
                    <a:cubicBezTo>
                      <a:pt x="21600" y="21600"/>
                      <a:pt x="21600" y="0"/>
                      <a:pt x="21600" y="0"/>
                    </a:cubicBezTo>
                    <a:close/>
                    <a:moveTo>
                      <a:pt x="2160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grpSp>
        <p:grpSp>
          <p:nvGrpSpPr>
            <p:cNvPr id="57" name="Group 21"/>
            <p:cNvGrpSpPr/>
            <p:nvPr userDrawn="1"/>
          </p:nvGrpSpPr>
          <p:grpSpPr>
            <a:xfrm>
              <a:off x="1148469" y="6477000"/>
              <a:ext cx="1439529" cy="152400"/>
              <a:chOff x="3564637" y="3190027"/>
              <a:chExt cx="5078174" cy="537618"/>
            </a:xfrm>
            <a:solidFill>
              <a:srgbClr val="92D400"/>
            </a:solidFill>
          </p:grpSpPr>
          <p:sp>
            <p:nvSpPr>
              <p:cNvPr id="58" name="AutoShape 8"/>
              <p:cNvSpPr>
                <a:spLocks/>
              </p:cNvSpPr>
              <p:nvPr/>
            </p:nvSpPr>
            <p:spPr bwMode="auto">
              <a:xfrm>
                <a:off x="8264533" y="3200975"/>
                <a:ext cx="378278" cy="523023"/>
              </a:xfrm>
              <a:custGeom>
                <a:avLst/>
                <a:gdLst>
                  <a:gd name="T0" fmla="*/ 10800 w 21600"/>
                  <a:gd name="T1" fmla="*/ 10800 h 21600"/>
                </a:gdLst>
                <a:ahLst/>
                <a:cxnLst>
                  <a:cxn ang="0">
                    <a:pos x="T0" y="T1"/>
                  </a:cxn>
                </a:cxnLst>
                <a:rect l="0" t="0" r="r" b="b"/>
                <a:pathLst>
                  <a:path w="21600" h="21600">
                    <a:moveTo>
                      <a:pt x="8952" y="18952"/>
                    </a:moveTo>
                    <a:cubicBezTo>
                      <a:pt x="7230" y="18952"/>
                      <a:pt x="5795" y="18697"/>
                      <a:pt x="5015" y="18076"/>
                    </a:cubicBezTo>
                    <a:cubicBezTo>
                      <a:pt x="4234" y="17455"/>
                      <a:pt x="3959" y="16360"/>
                      <a:pt x="3959" y="15115"/>
                    </a:cubicBezTo>
                    <a:lnTo>
                      <a:pt x="3959" y="0"/>
                    </a:lnTo>
                    <a:lnTo>
                      <a:pt x="0" y="0"/>
                    </a:lnTo>
                    <a:lnTo>
                      <a:pt x="0" y="15872"/>
                    </a:lnTo>
                    <a:cubicBezTo>
                      <a:pt x="0" y="17703"/>
                      <a:pt x="708" y="19136"/>
                      <a:pt x="2049" y="20110"/>
                    </a:cubicBezTo>
                    <a:cubicBezTo>
                      <a:pt x="3392" y="21083"/>
                      <a:pt x="5368" y="21600"/>
                      <a:pt x="7906" y="21600"/>
                    </a:cubicBezTo>
                    <a:lnTo>
                      <a:pt x="21600" y="21600"/>
                    </a:lnTo>
                    <a:lnTo>
                      <a:pt x="21600" y="18952"/>
                    </a:lnTo>
                    <a:cubicBezTo>
                      <a:pt x="21600" y="18952"/>
                      <a:pt x="8952" y="18952"/>
                      <a:pt x="8952" y="18952"/>
                    </a:cubicBezTo>
                    <a:close/>
                    <a:moveTo>
                      <a:pt x="8952" y="18952"/>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59" name="AutoShape 9"/>
              <p:cNvSpPr>
                <a:spLocks/>
              </p:cNvSpPr>
              <p:nvPr/>
            </p:nvSpPr>
            <p:spPr bwMode="auto">
              <a:xfrm>
                <a:off x="7301200" y="3190027"/>
                <a:ext cx="468287" cy="537618"/>
              </a:xfrm>
              <a:custGeom>
                <a:avLst/>
                <a:gdLst>
                  <a:gd name="T0" fmla="*/ 10800 w 21600"/>
                  <a:gd name="T1" fmla="*/ 10800 h 21600"/>
                </a:gdLst>
                <a:ahLst/>
                <a:cxnLst>
                  <a:cxn ang="0">
                    <a:pos x="T0" y="T1"/>
                  </a:cxn>
                </a:cxnLst>
                <a:rect l="0" t="0" r="r" b="b"/>
                <a:pathLst>
                  <a:path w="21600" h="21600">
                    <a:moveTo>
                      <a:pt x="18403" y="18635"/>
                    </a:moveTo>
                    <a:lnTo>
                      <a:pt x="6278" y="2162"/>
                    </a:lnTo>
                    <a:cubicBezTo>
                      <a:pt x="5651" y="1332"/>
                      <a:pt x="4908" y="0"/>
                      <a:pt x="2815" y="0"/>
                    </a:cubicBezTo>
                    <a:cubicBezTo>
                      <a:pt x="1696" y="0"/>
                      <a:pt x="0" y="709"/>
                      <a:pt x="0" y="2912"/>
                    </a:cubicBezTo>
                    <a:lnTo>
                      <a:pt x="0" y="21321"/>
                    </a:lnTo>
                    <a:lnTo>
                      <a:pt x="3198" y="21321"/>
                    </a:lnTo>
                    <a:lnTo>
                      <a:pt x="3198" y="2966"/>
                    </a:lnTo>
                    <a:lnTo>
                      <a:pt x="15323" y="19438"/>
                    </a:lnTo>
                    <a:cubicBezTo>
                      <a:pt x="15949" y="20268"/>
                      <a:pt x="16693" y="21600"/>
                      <a:pt x="18786" y="21600"/>
                    </a:cubicBezTo>
                    <a:cubicBezTo>
                      <a:pt x="19906" y="21600"/>
                      <a:pt x="21600" y="20891"/>
                      <a:pt x="21600" y="18689"/>
                    </a:cubicBezTo>
                    <a:lnTo>
                      <a:pt x="21600" y="279"/>
                    </a:lnTo>
                    <a:lnTo>
                      <a:pt x="18403" y="279"/>
                    </a:lnTo>
                    <a:cubicBezTo>
                      <a:pt x="18403" y="279"/>
                      <a:pt x="18403" y="18635"/>
                      <a:pt x="18403" y="18635"/>
                    </a:cubicBezTo>
                    <a:close/>
                    <a:moveTo>
                      <a:pt x="18403" y="18635"/>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0" name="AutoShape 10"/>
              <p:cNvSpPr>
                <a:spLocks/>
              </p:cNvSpPr>
              <p:nvPr/>
            </p:nvSpPr>
            <p:spPr bwMode="auto">
              <a:xfrm>
                <a:off x="5374534" y="3200975"/>
                <a:ext cx="378278" cy="523023"/>
              </a:xfrm>
              <a:custGeom>
                <a:avLst/>
                <a:gdLst>
                  <a:gd name="T0" fmla="*/ 10800 w 21600"/>
                  <a:gd name="T1" fmla="*/ 10800 h 21600"/>
                </a:gdLst>
                <a:ahLst/>
                <a:cxnLst>
                  <a:cxn ang="0">
                    <a:pos x="T0" y="T1"/>
                  </a:cxn>
                </a:cxnLst>
                <a:rect l="0" t="0" r="r" b="b"/>
                <a:pathLst>
                  <a:path w="21600" h="21600">
                    <a:moveTo>
                      <a:pt x="5014" y="18076"/>
                    </a:moveTo>
                    <a:cubicBezTo>
                      <a:pt x="4233" y="17455"/>
                      <a:pt x="3959" y="16360"/>
                      <a:pt x="3959" y="15115"/>
                    </a:cubicBezTo>
                    <a:lnTo>
                      <a:pt x="3959" y="0"/>
                    </a:lnTo>
                    <a:lnTo>
                      <a:pt x="0" y="0"/>
                    </a:lnTo>
                    <a:lnTo>
                      <a:pt x="0" y="15872"/>
                    </a:lnTo>
                    <a:cubicBezTo>
                      <a:pt x="0" y="17703"/>
                      <a:pt x="707" y="19136"/>
                      <a:pt x="2049" y="20110"/>
                    </a:cubicBezTo>
                    <a:cubicBezTo>
                      <a:pt x="3392" y="21083"/>
                      <a:pt x="5367" y="21600"/>
                      <a:pt x="7905" y="21600"/>
                    </a:cubicBezTo>
                    <a:lnTo>
                      <a:pt x="21600" y="21600"/>
                    </a:lnTo>
                    <a:lnTo>
                      <a:pt x="21600" y="18952"/>
                    </a:lnTo>
                    <a:lnTo>
                      <a:pt x="8951" y="18952"/>
                    </a:lnTo>
                    <a:cubicBezTo>
                      <a:pt x="7229" y="18952"/>
                      <a:pt x="5795" y="18697"/>
                      <a:pt x="5014" y="18076"/>
                    </a:cubicBezTo>
                    <a:close/>
                    <a:moveTo>
                      <a:pt x="5014" y="1807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1" name="AutoShape 11"/>
              <p:cNvSpPr>
                <a:spLocks/>
              </p:cNvSpPr>
              <p:nvPr/>
            </p:nvSpPr>
            <p:spPr bwMode="auto">
              <a:xfrm>
                <a:off x="4274971" y="3385857"/>
                <a:ext cx="329626" cy="329627"/>
              </a:xfrm>
              <a:custGeom>
                <a:avLst/>
                <a:gdLst>
                  <a:gd name="T0" fmla="*/ 10800 w 21600"/>
                  <a:gd name="T1" fmla="*/ 10800 h 21600"/>
                </a:gdLst>
                <a:ahLst/>
                <a:cxnLst>
                  <a:cxn ang="0">
                    <a:pos x="T0" y="T1"/>
                  </a:cxn>
                </a:cxnLst>
                <a:rect l="0" t="0" r="r" b="b"/>
                <a:pathLst>
                  <a:path w="21600" h="21600">
                    <a:moveTo>
                      <a:pt x="4537" y="0"/>
                    </a:moveTo>
                    <a:lnTo>
                      <a:pt x="0" y="4534"/>
                    </a:lnTo>
                    <a:lnTo>
                      <a:pt x="0" y="21599"/>
                    </a:lnTo>
                    <a:lnTo>
                      <a:pt x="17391" y="21600"/>
                    </a:lnTo>
                    <a:lnTo>
                      <a:pt x="21600" y="17404"/>
                    </a:lnTo>
                    <a:lnTo>
                      <a:pt x="4537" y="17415"/>
                    </a:lnTo>
                    <a:cubicBezTo>
                      <a:pt x="4537" y="17415"/>
                      <a:pt x="4537" y="0"/>
                      <a:pt x="4537" y="0"/>
                    </a:cubicBezTo>
                    <a:close/>
                    <a:moveTo>
                      <a:pt x="4537"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2" name="AutoShape 12"/>
              <p:cNvSpPr>
                <a:spLocks/>
              </p:cNvSpPr>
              <p:nvPr/>
            </p:nvSpPr>
            <p:spPr bwMode="auto">
              <a:xfrm>
                <a:off x="4459856" y="3200975"/>
                <a:ext cx="329626" cy="329627"/>
              </a:xfrm>
              <a:custGeom>
                <a:avLst/>
                <a:gdLst>
                  <a:gd name="T0" fmla="*/ 10800 w 21600"/>
                  <a:gd name="T1" fmla="*/ 10800 h 21600"/>
                </a:gdLst>
                <a:ahLst/>
                <a:cxnLst>
                  <a:cxn ang="0">
                    <a:pos x="T0" y="T1"/>
                  </a:cxn>
                </a:cxnLst>
                <a:rect l="0" t="0" r="r" b="b"/>
                <a:pathLst>
                  <a:path w="21600" h="21600">
                    <a:moveTo>
                      <a:pt x="0" y="4196"/>
                    </a:moveTo>
                    <a:lnTo>
                      <a:pt x="17062" y="4184"/>
                    </a:lnTo>
                    <a:lnTo>
                      <a:pt x="17062" y="21600"/>
                    </a:lnTo>
                    <a:lnTo>
                      <a:pt x="21600" y="17065"/>
                    </a:lnTo>
                    <a:lnTo>
                      <a:pt x="21600" y="1"/>
                    </a:lnTo>
                    <a:lnTo>
                      <a:pt x="4209" y="0"/>
                    </a:lnTo>
                    <a:cubicBezTo>
                      <a:pt x="4209" y="0"/>
                      <a:pt x="0" y="4196"/>
                      <a:pt x="0" y="4196"/>
                    </a:cubicBezTo>
                    <a:close/>
                    <a:moveTo>
                      <a:pt x="0" y="419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3" name="AutoShape 13"/>
              <p:cNvSpPr>
                <a:spLocks/>
              </p:cNvSpPr>
              <p:nvPr/>
            </p:nvSpPr>
            <p:spPr bwMode="auto">
              <a:xfrm>
                <a:off x="7836383" y="3200975"/>
                <a:ext cx="378278" cy="523023"/>
              </a:xfrm>
              <a:custGeom>
                <a:avLst/>
                <a:gdLst>
                  <a:gd name="T0" fmla="*/ 10800 w 21600"/>
                  <a:gd name="T1" fmla="*/ 10800 h 21600"/>
                </a:gdLst>
                <a:ahLst/>
                <a:cxnLst>
                  <a:cxn ang="0">
                    <a:pos x="T0" y="T1"/>
                  </a:cxn>
                </a:cxnLst>
                <a:rect l="0" t="0" r="r" b="b"/>
                <a:pathLst>
                  <a:path w="21600" h="21600">
                    <a:moveTo>
                      <a:pt x="5014" y="18076"/>
                    </a:moveTo>
                    <a:cubicBezTo>
                      <a:pt x="4234" y="17455"/>
                      <a:pt x="3959" y="16360"/>
                      <a:pt x="3959" y="15115"/>
                    </a:cubicBezTo>
                    <a:lnTo>
                      <a:pt x="3959" y="12008"/>
                    </a:lnTo>
                    <a:lnTo>
                      <a:pt x="20705" y="12008"/>
                    </a:lnTo>
                    <a:lnTo>
                      <a:pt x="20705" y="9361"/>
                    </a:lnTo>
                    <a:lnTo>
                      <a:pt x="3959" y="9361"/>
                    </a:lnTo>
                    <a:lnTo>
                      <a:pt x="3959" y="2646"/>
                    </a:lnTo>
                    <a:lnTo>
                      <a:pt x="21004" y="2646"/>
                    </a:lnTo>
                    <a:lnTo>
                      <a:pt x="21004" y="0"/>
                    </a:lnTo>
                    <a:lnTo>
                      <a:pt x="0" y="0"/>
                    </a:lnTo>
                    <a:lnTo>
                      <a:pt x="0" y="15872"/>
                    </a:lnTo>
                    <a:cubicBezTo>
                      <a:pt x="0" y="17703"/>
                      <a:pt x="708" y="19136"/>
                      <a:pt x="2049" y="20110"/>
                    </a:cubicBezTo>
                    <a:cubicBezTo>
                      <a:pt x="3392" y="21083"/>
                      <a:pt x="5369" y="21600"/>
                      <a:pt x="7905" y="21600"/>
                    </a:cubicBezTo>
                    <a:lnTo>
                      <a:pt x="21600" y="21600"/>
                    </a:lnTo>
                    <a:lnTo>
                      <a:pt x="21600" y="18952"/>
                    </a:lnTo>
                    <a:lnTo>
                      <a:pt x="8952" y="18952"/>
                    </a:lnTo>
                    <a:cubicBezTo>
                      <a:pt x="7230" y="18952"/>
                      <a:pt x="5796" y="18697"/>
                      <a:pt x="5014" y="18076"/>
                    </a:cubicBezTo>
                    <a:close/>
                    <a:moveTo>
                      <a:pt x="5014" y="1807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4" name="AutoShape 14"/>
              <p:cNvSpPr>
                <a:spLocks/>
              </p:cNvSpPr>
              <p:nvPr/>
            </p:nvSpPr>
            <p:spPr bwMode="auto">
              <a:xfrm>
                <a:off x="6824399" y="3200975"/>
                <a:ext cx="415985" cy="523023"/>
              </a:xfrm>
              <a:custGeom>
                <a:avLst/>
                <a:gdLst>
                  <a:gd name="T0" fmla="*/ 10800 w 21600"/>
                  <a:gd name="T1" fmla="*/ 10800 h 21600"/>
                </a:gdLst>
                <a:ahLst/>
                <a:cxnLst>
                  <a:cxn ang="0">
                    <a:pos x="T0" y="T1"/>
                  </a:cxn>
                </a:cxnLst>
                <a:rect l="0" t="0" r="r" b="b"/>
                <a:pathLst>
                  <a:path w="21600" h="21600">
                    <a:moveTo>
                      <a:pt x="17998" y="10827"/>
                    </a:moveTo>
                    <a:lnTo>
                      <a:pt x="3602" y="10827"/>
                    </a:lnTo>
                    <a:lnTo>
                      <a:pt x="3602" y="2647"/>
                    </a:lnTo>
                    <a:lnTo>
                      <a:pt x="13455" y="2647"/>
                    </a:lnTo>
                    <a:cubicBezTo>
                      <a:pt x="15022" y="2647"/>
                      <a:pt x="16328" y="2903"/>
                      <a:pt x="17037" y="3524"/>
                    </a:cubicBezTo>
                    <a:cubicBezTo>
                      <a:pt x="17749" y="4144"/>
                      <a:pt x="17998" y="5239"/>
                      <a:pt x="17998" y="6484"/>
                    </a:cubicBezTo>
                    <a:cubicBezTo>
                      <a:pt x="17998" y="6484"/>
                      <a:pt x="17998" y="10827"/>
                      <a:pt x="17998" y="10827"/>
                    </a:cubicBezTo>
                    <a:close/>
                    <a:moveTo>
                      <a:pt x="14406" y="0"/>
                    </a:moveTo>
                    <a:lnTo>
                      <a:pt x="0" y="0"/>
                    </a:lnTo>
                    <a:lnTo>
                      <a:pt x="0" y="21600"/>
                    </a:lnTo>
                    <a:lnTo>
                      <a:pt x="3602" y="21600"/>
                    </a:lnTo>
                    <a:lnTo>
                      <a:pt x="3602" y="13474"/>
                    </a:lnTo>
                    <a:lnTo>
                      <a:pt x="17998" y="13474"/>
                    </a:lnTo>
                    <a:lnTo>
                      <a:pt x="17998" y="21600"/>
                    </a:lnTo>
                    <a:lnTo>
                      <a:pt x="21600" y="21600"/>
                    </a:lnTo>
                    <a:lnTo>
                      <a:pt x="21600" y="5728"/>
                    </a:lnTo>
                    <a:cubicBezTo>
                      <a:pt x="21600" y="3896"/>
                      <a:pt x="20957" y="2463"/>
                      <a:pt x="19736" y="1489"/>
                    </a:cubicBezTo>
                    <a:cubicBezTo>
                      <a:pt x="18514" y="516"/>
                      <a:pt x="16716" y="0"/>
                      <a:pt x="14406" y="0"/>
                    </a:cubicBezTo>
                    <a:close/>
                    <a:moveTo>
                      <a:pt x="14406"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5" name="AutoShape 15"/>
              <p:cNvSpPr>
                <a:spLocks/>
              </p:cNvSpPr>
              <p:nvPr/>
            </p:nvSpPr>
            <p:spPr bwMode="auto">
              <a:xfrm>
                <a:off x="6308674" y="3200975"/>
                <a:ext cx="453692" cy="523023"/>
              </a:xfrm>
              <a:custGeom>
                <a:avLst/>
                <a:gdLst>
                  <a:gd name="T0" fmla="*/ 10800 w 21600"/>
                  <a:gd name="T1" fmla="*/ 10800 h 21600"/>
                </a:gdLst>
                <a:ahLst/>
                <a:cxnLst>
                  <a:cxn ang="0">
                    <a:pos x="T0" y="T1"/>
                  </a:cxn>
                </a:cxnLst>
                <a:rect l="0" t="0" r="r" b="b"/>
                <a:pathLst>
                  <a:path w="21600" h="21600">
                    <a:moveTo>
                      <a:pt x="17356" y="9914"/>
                    </a:moveTo>
                    <a:cubicBezTo>
                      <a:pt x="16706" y="10535"/>
                      <a:pt x="15510" y="10790"/>
                      <a:pt x="14074" y="10790"/>
                    </a:cubicBezTo>
                    <a:lnTo>
                      <a:pt x="3301" y="10790"/>
                    </a:lnTo>
                    <a:lnTo>
                      <a:pt x="3301" y="2647"/>
                    </a:lnTo>
                    <a:lnTo>
                      <a:pt x="14074" y="2647"/>
                    </a:lnTo>
                    <a:cubicBezTo>
                      <a:pt x="15510" y="2647"/>
                      <a:pt x="16706" y="2903"/>
                      <a:pt x="17356" y="3524"/>
                    </a:cubicBezTo>
                    <a:cubicBezTo>
                      <a:pt x="18008" y="4144"/>
                      <a:pt x="18237" y="5225"/>
                      <a:pt x="18237" y="6695"/>
                    </a:cubicBezTo>
                    <a:cubicBezTo>
                      <a:pt x="18237" y="8165"/>
                      <a:pt x="18008" y="9293"/>
                      <a:pt x="17356" y="9914"/>
                    </a:cubicBezTo>
                    <a:close/>
                    <a:moveTo>
                      <a:pt x="14946" y="0"/>
                    </a:moveTo>
                    <a:lnTo>
                      <a:pt x="0" y="0"/>
                    </a:lnTo>
                    <a:lnTo>
                      <a:pt x="0" y="21600"/>
                    </a:lnTo>
                    <a:lnTo>
                      <a:pt x="3301" y="21600"/>
                    </a:lnTo>
                    <a:lnTo>
                      <a:pt x="3301" y="13438"/>
                    </a:lnTo>
                    <a:lnTo>
                      <a:pt x="14946" y="13438"/>
                    </a:lnTo>
                    <a:cubicBezTo>
                      <a:pt x="17062" y="13438"/>
                      <a:pt x="18710" y="12922"/>
                      <a:pt x="19829" y="11949"/>
                    </a:cubicBezTo>
                    <a:cubicBezTo>
                      <a:pt x="20948" y="10975"/>
                      <a:pt x="21600" y="9766"/>
                      <a:pt x="21600" y="6695"/>
                    </a:cubicBezTo>
                    <a:cubicBezTo>
                      <a:pt x="21600" y="3624"/>
                      <a:pt x="20948" y="2463"/>
                      <a:pt x="19829" y="1489"/>
                    </a:cubicBezTo>
                    <a:cubicBezTo>
                      <a:pt x="18710" y="516"/>
                      <a:pt x="17062" y="0"/>
                      <a:pt x="14946" y="0"/>
                    </a:cubicBezTo>
                    <a:close/>
                    <a:moveTo>
                      <a:pt x="14946"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6" name="AutoShape 16"/>
              <p:cNvSpPr>
                <a:spLocks/>
              </p:cNvSpPr>
              <p:nvPr/>
            </p:nvSpPr>
            <p:spPr bwMode="auto">
              <a:xfrm>
                <a:off x="5812411" y="3200975"/>
                <a:ext cx="434230" cy="523023"/>
              </a:xfrm>
              <a:custGeom>
                <a:avLst/>
                <a:gdLst>
                  <a:gd name="T0" fmla="*/ 10800 w 21600"/>
                  <a:gd name="T1" fmla="*/ 10800 h 21600"/>
                </a:gdLst>
                <a:ahLst/>
                <a:cxnLst>
                  <a:cxn ang="0">
                    <a:pos x="T0" y="T1"/>
                  </a:cxn>
                </a:cxnLst>
                <a:rect l="0" t="0" r="r" b="b"/>
                <a:pathLst>
                  <a:path w="21600" h="21600">
                    <a:moveTo>
                      <a:pt x="18150" y="14566"/>
                    </a:moveTo>
                    <a:cubicBezTo>
                      <a:pt x="18150" y="16505"/>
                      <a:pt x="17910" y="17446"/>
                      <a:pt x="17230" y="18067"/>
                    </a:cubicBezTo>
                    <a:cubicBezTo>
                      <a:pt x="16549" y="18687"/>
                      <a:pt x="15299" y="18943"/>
                      <a:pt x="13798" y="18943"/>
                    </a:cubicBezTo>
                    <a:lnTo>
                      <a:pt x="3450" y="18943"/>
                    </a:lnTo>
                    <a:lnTo>
                      <a:pt x="3450" y="2647"/>
                    </a:lnTo>
                    <a:lnTo>
                      <a:pt x="13798" y="2647"/>
                    </a:lnTo>
                    <a:cubicBezTo>
                      <a:pt x="15299" y="2647"/>
                      <a:pt x="16549" y="2903"/>
                      <a:pt x="17230" y="3524"/>
                    </a:cubicBezTo>
                    <a:cubicBezTo>
                      <a:pt x="17910" y="4144"/>
                      <a:pt x="18150" y="4941"/>
                      <a:pt x="18150" y="7565"/>
                    </a:cubicBezTo>
                    <a:cubicBezTo>
                      <a:pt x="18150" y="7565"/>
                      <a:pt x="18150" y="14566"/>
                      <a:pt x="18150" y="14566"/>
                    </a:cubicBezTo>
                    <a:close/>
                    <a:moveTo>
                      <a:pt x="14710" y="0"/>
                    </a:moveTo>
                    <a:lnTo>
                      <a:pt x="0" y="0"/>
                    </a:lnTo>
                    <a:lnTo>
                      <a:pt x="0" y="21600"/>
                    </a:lnTo>
                    <a:lnTo>
                      <a:pt x="14710" y="21591"/>
                    </a:lnTo>
                    <a:cubicBezTo>
                      <a:pt x="16922" y="21591"/>
                      <a:pt x="18645" y="21074"/>
                      <a:pt x="19815" y="20100"/>
                    </a:cubicBezTo>
                    <a:cubicBezTo>
                      <a:pt x="20983" y="19126"/>
                      <a:pt x="21600" y="17695"/>
                      <a:pt x="21600" y="15863"/>
                    </a:cubicBezTo>
                    <a:lnTo>
                      <a:pt x="21600" y="5728"/>
                    </a:lnTo>
                    <a:cubicBezTo>
                      <a:pt x="21600" y="3896"/>
                      <a:pt x="20983" y="2463"/>
                      <a:pt x="19815" y="1489"/>
                    </a:cubicBezTo>
                    <a:cubicBezTo>
                      <a:pt x="18645" y="516"/>
                      <a:pt x="16922" y="0"/>
                      <a:pt x="14710" y="0"/>
                    </a:cubicBezTo>
                    <a:close/>
                    <a:moveTo>
                      <a:pt x="1471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7" name="AutoShape 17"/>
              <p:cNvSpPr>
                <a:spLocks/>
              </p:cNvSpPr>
              <p:nvPr/>
            </p:nvSpPr>
            <p:spPr bwMode="auto">
              <a:xfrm>
                <a:off x="3564637" y="3200975"/>
                <a:ext cx="637357" cy="523023"/>
              </a:xfrm>
              <a:custGeom>
                <a:avLst/>
                <a:gdLst>
                  <a:gd name="T0" fmla="*/ 10800 w 21600"/>
                  <a:gd name="T1" fmla="*/ 10800 h 21600"/>
                </a:gdLst>
                <a:ahLst/>
                <a:cxnLst>
                  <a:cxn ang="0">
                    <a:pos x="T0" y="T1"/>
                  </a:cxn>
                </a:cxnLst>
                <a:rect l="0" t="0" r="r" b="b"/>
                <a:pathLst>
                  <a:path w="21600" h="21600">
                    <a:moveTo>
                      <a:pt x="19251" y="18952"/>
                    </a:moveTo>
                    <a:lnTo>
                      <a:pt x="14883" y="18952"/>
                    </a:lnTo>
                    <a:cubicBezTo>
                      <a:pt x="13861" y="18952"/>
                      <a:pt x="13009" y="18697"/>
                      <a:pt x="12546" y="18076"/>
                    </a:cubicBezTo>
                    <a:cubicBezTo>
                      <a:pt x="12083" y="17455"/>
                      <a:pt x="11920" y="16360"/>
                      <a:pt x="11920" y="15115"/>
                    </a:cubicBezTo>
                    <a:lnTo>
                      <a:pt x="11920" y="0"/>
                    </a:lnTo>
                    <a:lnTo>
                      <a:pt x="9571" y="0"/>
                    </a:lnTo>
                    <a:lnTo>
                      <a:pt x="9571" y="15872"/>
                    </a:lnTo>
                    <a:cubicBezTo>
                      <a:pt x="9571" y="17139"/>
                      <a:pt x="9905" y="18159"/>
                      <a:pt x="10466" y="18952"/>
                    </a:cubicBezTo>
                    <a:lnTo>
                      <a:pt x="5312" y="18952"/>
                    </a:lnTo>
                    <a:cubicBezTo>
                      <a:pt x="4290" y="18952"/>
                      <a:pt x="3439" y="18697"/>
                      <a:pt x="2976" y="18076"/>
                    </a:cubicBezTo>
                    <a:cubicBezTo>
                      <a:pt x="2512" y="17455"/>
                      <a:pt x="2349" y="16360"/>
                      <a:pt x="2349" y="15115"/>
                    </a:cubicBezTo>
                    <a:lnTo>
                      <a:pt x="2349" y="0"/>
                    </a:lnTo>
                    <a:lnTo>
                      <a:pt x="0" y="0"/>
                    </a:lnTo>
                    <a:lnTo>
                      <a:pt x="0" y="15872"/>
                    </a:lnTo>
                    <a:cubicBezTo>
                      <a:pt x="0" y="17703"/>
                      <a:pt x="420" y="19136"/>
                      <a:pt x="1216" y="20110"/>
                    </a:cubicBezTo>
                    <a:cubicBezTo>
                      <a:pt x="2012" y="21083"/>
                      <a:pt x="3185" y="21600"/>
                      <a:pt x="4691" y="21600"/>
                    </a:cubicBezTo>
                    <a:lnTo>
                      <a:pt x="21589" y="21600"/>
                    </a:lnTo>
                    <a:lnTo>
                      <a:pt x="21600" y="5"/>
                    </a:lnTo>
                    <a:lnTo>
                      <a:pt x="19251" y="5"/>
                    </a:lnTo>
                    <a:cubicBezTo>
                      <a:pt x="19251" y="5"/>
                      <a:pt x="19251" y="18952"/>
                      <a:pt x="19251" y="18952"/>
                    </a:cubicBezTo>
                    <a:close/>
                    <a:moveTo>
                      <a:pt x="19251" y="18952"/>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8" name="AutoShape 18"/>
              <p:cNvSpPr>
                <a:spLocks/>
              </p:cNvSpPr>
              <p:nvPr/>
            </p:nvSpPr>
            <p:spPr bwMode="auto">
              <a:xfrm>
                <a:off x="4858806" y="3200975"/>
                <a:ext cx="482885" cy="523023"/>
              </a:xfrm>
              <a:custGeom>
                <a:avLst/>
                <a:gdLst>
                  <a:gd name="T0" fmla="*/ 10800 w 21600"/>
                  <a:gd name="T1" fmla="*/ 10800 h 21600"/>
                </a:gdLst>
                <a:ahLst/>
                <a:cxnLst>
                  <a:cxn ang="0">
                    <a:pos x="T0" y="T1"/>
                  </a:cxn>
                </a:cxnLst>
                <a:rect l="0" t="0" r="r" b="b"/>
                <a:pathLst>
                  <a:path w="21600" h="21600">
                    <a:moveTo>
                      <a:pt x="3096" y="10575"/>
                    </a:moveTo>
                    <a:lnTo>
                      <a:pt x="3096" y="2647"/>
                    </a:lnTo>
                    <a:lnTo>
                      <a:pt x="13200" y="2647"/>
                    </a:lnTo>
                    <a:cubicBezTo>
                      <a:pt x="14546" y="2647"/>
                      <a:pt x="15669" y="2849"/>
                      <a:pt x="16279" y="3470"/>
                    </a:cubicBezTo>
                    <a:cubicBezTo>
                      <a:pt x="16890" y="4091"/>
                      <a:pt x="17105" y="5118"/>
                      <a:pt x="17105" y="6587"/>
                    </a:cubicBezTo>
                    <a:cubicBezTo>
                      <a:pt x="17105" y="8057"/>
                      <a:pt x="16890" y="9131"/>
                      <a:pt x="16279" y="9752"/>
                    </a:cubicBezTo>
                    <a:cubicBezTo>
                      <a:pt x="15669" y="10373"/>
                      <a:pt x="14546" y="10575"/>
                      <a:pt x="13200" y="10575"/>
                    </a:cubicBezTo>
                    <a:cubicBezTo>
                      <a:pt x="13200" y="10575"/>
                      <a:pt x="3096" y="10575"/>
                      <a:pt x="3096" y="10575"/>
                    </a:cubicBezTo>
                    <a:close/>
                    <a:moveTo>
                      <a:pt x="14018" y="13223"/>
                    </a:moveTo>
                    <a:cubicBezTo>
                      <a:pt x="16003" y="13223"/>
                      <a:pt x="17549" y="12760"/>
                      <a:pt x="18599" y="11786"/>
                    </a:cubicBezTo>
                    <a:cubicBezTo>
                      <a:pt x="19648" y="10812"/>
                      <a:pt x="20260" y="9658"/>
                      <a:pt x="20260" y="6587"/>
                    </a:cubicBezTo>
                    <a:cubicBezTo>
                      <a:pt x="20260" y="3516"/>
                      <a:pt x="19648" y="2410"/>
                      <a:pt x="18599" y="1436"/>
                    </a:cubicBezTo>
                    <a:cubicBezTo>
                      <a:pt x="17549" y="462"/>
                      <a:pt x="16003" y="0"/>
                      <a:pt x="14018" y="0"/>
                    </a:cubicBezTo>
                    <a:lnTo>
                      <a:pt x="0" y="0"/>
                    </a:lnTo>
                    <a:lnTo>
                      <a:pt x="0" y="21600"/>
                    </a:lnTo>
                    <a:lnTo>
                      <a:pt x="3096" y="21600"/>
                    </a:lnTo>
                    <a:lnTo>
                      <a:pt x="3096" y="13223"/>
                    </a:lnTo>
                    <a:lnTo>
                      <a:pt x="8838" y="13223"/>
                    </a:lnTo>
                    <a:lnTo>
                      <a:pt x="17569" y="21597"/>
                    </a:lnTo>
                    <a:lnTo>
                      <a:pt x="21600" y="21597"/>
                    </a:lnTo>
                    <a:lnTo>
                      <a:pt x="12749" y="13223"/>
                    </a:lnTo>
                    <a:cubicBezTo>
                      <a:pt x="12749" y="13223"/>
                      <a:pt x="14018" y="13223"/>
                      <a:pt x="14018" y="13223"/>
                    </a:cubicBezTo>
                    <a:close/>
                    <a:moveTo>
                      <a:pt x="14018" y="13223"/>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grpSp>
      </p:grpSp>
      <p:sp>
        <p:nvSpPr>
          <p:cNvPr id="3" name="Text Placeholder 2"/>
          <p:cNvSpPr>
            <a:spLocks noGrp="1"/>
          </p:cNvSpPr>
          <p:nvPr userDrawn="1">
            <p:ph type="body" sz="quarter" idx="10" hasCustomPrompt="1"/>
          </p:nvPr>
        </p:nvSpPr>
        <p:spPr>
          <a:xfrm>
            <a:off x="293370" y="650908"/>
            <a:ext cx="8561381" cy="246221"/>
          </a:xfrm>
          <a:prstGeom prst="rect">
            <a:avLst/>
          </a:prstGeom>
        </p:spPr>
        <p:txBody>
          <a:bodyPr vert="horz" wrap="square" lIns="0" tIns="0" rIns="0" bIns="0">
            <a:spAutoFit/>
          </a:bodyPr>
          <a:lstStyle>
            <a:lvl1pPr marL="0" indent="0">
              <a:buNone/>
              <a:defRPr sz="1600" cap="none" normalizeH="0" baseline="0">
                <a:solidFill>
                  <a:srgbClr val="A6A6A6"/>
                </a:solidFill>
              </a:defRPr>
            </a:lvl1pPr>
            <a:lvl2pPr marL="0" indent="-304800">
              <a:buClr>
                <a:schemeClr val="accent1"/>
              </a:buClr>
              <a:buSzPct val="100000"/>
              <a:buFontTx/>
              <a:buNone/>
              <a:defRPr sz="1600">
                <a:solidFill>
                  <a:schemeClr val="bg1">
                    <a:lumMod val="50000"/>
                  </a:schemeClr>
                </a:solidFill>
              </a:defRPr>
            </a:lvl2pPr>
            <a:lvl3pPr marL="0" indent="-304800">
              <a:buClr>
                <a:schemeClr val="accent1"/>
              </a:buClr>
              <a:buSzPct val="100000"/>
              <a:buFontTx/>
              <a:buBlip>
                <a:blip r:embed="rId2"/>
              </a:buBlip>
              <a:defRPr sz="1600">
                <a:solidFill>
                  <a:schemeClr val="bg1">
                    <a:lumMod val="50000"/>
                  </a:schemeClr>
                </a:solidFill>
              </a:defRPr>
            </a:lvl3pPr>
            <a:lvl4pPr marL="304800" indent="355600">
              <a:buClr>
                <a:schemeClr val="accent1"/>
              </a:buClr>
              <a:buSzPct val="100000"/>
              <a:buFontTx/>
              <a:buBlip>
                <a:blip r:embed="rId3"/>
              </a:buBlip>
              <a:defRPr sz="1400">
                <a:solidFill>
                  <a:schemeClr val="bg1">
                    <a:lumMod val="50000"/>
                  </a:schemeClr>
                </a:solidFill>
              </a:defRPr>
            </a:lvl4pPr>
            <a:lvl5pPr marL="609600" indent="406400">
              <a:buClr>
                <a:schemeClr val="accent1"/>
              </a:buClr>
              <a:buSzPct val="100000"/>
              <a:buFontTx/>
              <a:buBlip>
                <a:blip r:embed="rId4"/>
              </a:buBlip>
              <a:defRPr sz="1200">
                <a:solidFill>
                  <a:schemeClr val="bg1">
                    <a:lumMod val="50000"/>
                  </a:schemeClr>
                </a:solidFill>
              </a:defRPr>
            </a:lvl5pPr>
          </a:lstStyle>
          <a:p>
            <a:pPr lvl="0"/>
            <a:r>
              <a:rPr lang="en-GB" dirty="0" smtClean="0"/>
              <a:t>CLICK TO EDIT SUBTITLE</a:t>
            </a:r>
          </a:p>
        </p:txBody>
      </p:sp>
      <p:sp>
        <p:nvSpPr>
          <p:cNvPr id="30" name="Title 1"/>
          <p:cNvSpPr>
            <a:spLocks noGrp="1"/>
          </p:cNvSpPr>
          <p:nvPr userDrawn="1">
            <p:ph type="title" hasCustomPrompt="1"/>
          </p:nvPr>
        </p:nvSpPr>
        <p:spPr>
          <a:xfrm>
            <a:off x="291035" y="336960"/>
            <a:ext cx="8563716" cy="313948"/>
          </a:xfrm>
          <a:prstGeom prst="rect">
            <a:avLst/>
          </a:prstGeom>
        </p:spPr>
        <p:txBody>
          <a:bodyPr vert="horz" lIns="0" tIns="0" rIns="0" bIns="0"/>
          <a:lstStyle>
            <a:lvl1pPr algn="l">
              <a:defRPr sz="1800" cap="none" baseline="0">
                <a:solidFill>
                  <a:srgbClr val="92D400"/>
                </a:solidFill>
              </a:defRPr>
            </a:lvl1pPr>
          </a:lstStyle>
          <a:p>
            <a:r>
              <a:rPr lang="en-GB" dirty="0" smtClean="0"/>
              <a:t>CLICK TO EDIT MAIN TITLE</a:t>
            </a:r>
            <a:endParaRPr lang="en-US" dirty="0"/>
          </a:p>
        </p:txBody>
      </p:sp>
      <p:sp>
        <p:nvSpPr>
          <p:cNvPr id="31" name="TextBox 30"/>
          <p:cNvSpPr txBox="1"/>
          <p:nvPr userDrawn="1"/>
        </p:nvSpPr>
        <p:spPr>
          <a:xfrm>
            <a:off x="4209860" y="6509983"/>
            <a:ext cx="724280" cy="138498"/>
          </a:xfrm>
          <a:prstGeom prst="rect">
            <a:avLst/>
          </a:prstGeom>
          <a:noFill/>
        </p:spPr>
        <p:txBody>
          <a:bodyPr wrap="square" lIns="0" tIns="0" rIns="0" bIns="0" rtlCol="0">
            <a:spAutoFit/>
          </a:bodyPr>
          <a:lstStyle/>
          <a:p>
            <a:pPr algn="ctr"/>
            <a:fld id="{33351DA0-FB5F-4102-82B0-79B692E623B7}" type="slidenum">
              <a:rPr lang="en-GB" sz="900" smtClean="0">
                <a:solidFill>
                  <a:srgbClr val="FFFFFF"/>
                </a:solidFill>
                <a:latin typeface="Arial"/>
                <a:cs typeface="Arial"/>
              </a:rPr>
              <a:pPr algn="ctr"/>
              <a:t>‹#›</a:t>
            </a:fld>
            <a:endParaRPr lang="en-GB" sz="900" dirty="0" smtClean="0">
              <a:solidFill>
                <a:srgbClr val="FFFFFF"/>
              </a:solidFill>
              <a:latin typeface="Arial"/>
              <a:cs typeface="Arial"/>
            </a:endParaRPr>
          </a:p>
        </p:txBody>
      </p:sp>
      <p:sp>
        <p:nvSpPr>
          <p:cNvPr id="32" name="Rectangle 31"/>
          <p:cNvSpPr/>
          <p:nvPr userDrawn="1"/>
        </p:nvSpPr>
        <p:spPr>
          <a:xfrm>
            <a:off x="8104136" y="6645679"/>
            <a:ext cx="1043876" cy="200055"/>
          </a:xfrm>
          <a:prstGeom prst="rect">
            <a:avLst/>
          </a:prstGeom>
        </p:spPr>
        <p:txBody>
          <a:bodyPr wrap="none">
            <a:spAutoFit/>
          </a:bodyPr>
          <a:lstStyle/>
          <a:p>
            <a:pPr algn="r"/>
            <a:r>
              <a:rPr lang="en-GB" sz="700" dirty="0" smtClean="0">
                <a:solidFill>
                  <a:srgbClr val="BFBFBF"/>
                </a:solidFill>
                <a:latin typeface="Arial"/>
                <a:cs typeface="Arial"/>
              </a:rPr>
              <a:t>© Kantar Worldpanel</a:t>
            </a:r>
          </a:p>
        </p:txBody>
      </p:sp>
      <p:sp>
        <p:nvSpPr>
          <p:cNvPr id="33" name="Text Placeholder 3"/>
          <p:cNvSpPr>
            <a:spLocks noGrp="1"/>
          </p:cNvSpPr>
          <p:nvPr userDrawn="1">
            <p:ph type="body" sz="quarter" idx="16" hasCustomPrompt="1"/>
          </p:nvPr>
        </p:nvSpPr>
        <p:spPr>
          <a:xfrm>
            <a:off x="292100" y="1196752"/>
            <a:ext cx="8559800" cy="184689"/>
          </a:xfrm>
          <a:prstGeom prst="rect">
            <a:avLst/>
          </a:prstGeom>
        </p:spPr>
        <p:txBody>
          <a:bodyPr lIns="0" tIns="0" rIns="0" bIns="0" anchor="ctr" anchorCtr="0"/>
          <a:lstStyle>
            <a:lvl1pPr marL="0" indent="0">
              <a:buNone/>
              <a:defRPr sz="1200">
                <a:solidFill>
                  <a:srgbClr val="A6A6A6"/>
                </a:solidFill>
              </a:defRPr>
            </a:lvl1pPr>
            <a:lvl2pPr>
              <a:defRPr sz="1200"/>
            </a:lvl2pPr>
            <a:lvl3pPr>
              <a:defRPr sz="1200"/>
            </a:lvl3pPr>
            <a:lvl4pPr>
              <a:defRPr sz="1200"/>
            </a:lvl4pPr>
            <a:lvl5pPr>
              <a:defRPr sz="1200"/>
            </a:lvl5pPr>
          </a:lstStyle>
          <a:p>
            <a:pPr lvl="0"/>
            <a:r>
              <a:rPr lang="en-US" dirty="0" smtClean="0"/>
              <a:t>Click to add additional text</a:t>
            </a:r>
            <a:endParaRPr lang="en-GB" dirty="0"/>
          </a:p>
        </p:txBody>
      </p:sp>
      <p:sp>
        <p:nvSpPr>
          <p:cNvPr id="34" name="Content Placeholder 3"/>
          <p:cNvSpPr>
            <a:spLocks noGrp="1"/>
          </p:cNvSpPr>
          <p:nvPr userDrawn="1">
            <p:ph sz="quarter" idx="15" hasCustomPrompt="1"/>
          </p:nvPr>
        </p:nvSpPr>
        <p:spPr>
          <a:xfrm>
            <a:off x="291035" y="1628800"/>
            <a:ext cx="8563715" cy="4162400"/>
          </a:xfrm>
          <a:prstGeom prst="rect">
            <a:avLst/>
          </a:prstGeom>
        </p:spPr>
        <p:txBody>
          <a:bodyPr/>
          <a:lstStyle>
            <a:lvl1pPr marL="269875" indent="-269875">
              <a:buClr>
                <a:srgbClr val="92D400"/>
              </a:buClr>
              <a:buFont typeface="Calibri" pitchFamily="34" charset="0"/>
              <a:buChar char="˃"/>
              <a:defRPr sz="1800" baseline="0">
                <a:solidFill>
                  <a:srgbClr val="7F7F7F"/>
                </a:solidFill>
              </a:defRPr>
            </a:lvl1pPr>
            <a:lvl2pPr marL="719138" indent="-261938">
              <a:buClr>
                <a:srgbClr val="92D400"/>
              </a:buClr>
              <a:buFont typeface="Calibri" pitchFamily="34" charset="0"/>
              <a:buChar char="˃"/>
              <a:defRPr sz="1600">
                <a:solidFill>
                  <a:srgbClr val="7F7F7F"/>
                </a:solidFill>
              </a:defRPr>
            </a:lvl2pPr>
            <a:lvl3pPr marL="1143000" indent="-228600">
              <a:buClr>
                <a:srgbClr val="92D400"/>
              </a:buClr>
              <a:buFont typeface="Calibri" pitchFamily="34" charset="0"/>
              <a:buChar char="˃"/>
              <a:defRPr sz="1400">
                <a:solidFill>
                  <a:srgbClr val="7F7F7F"/>
                </a:solidFill>
              </a:defRPr>
            </a:lvl3pPr>
            <a:lvl4pPr marL="1600200" indent="-228600">
              <a:buClr>
                <a:srgbClr val="92D400"/>
              </a:buClr>
              <a:buFont typeface="Calibri" pitchFamily="34" charset="0"/>
              <a:buChar char="˃"/>
              <a:defRPr sz="1200">
                <a:solidFill>
                  <a:srgbClr val="7F7F7F"/>
                </a:solidFill>
              </a:defRPr>
            </a:lvl4pPr>
            <a:lvl5pPr marL="2057400" indent="-228600">
              <a:buClr>
                <a:srgbClr val="92D400"/>
              </a:buClr>
              <a:buFont typeface="Calibri" pitchFamily="34" charset="0"/>
              <a:buChar char="˃"/>
              <a:defRPr sz="1200">
                <a:solidFill>
                  <a:srgbClr val="7F7F7F"/>
                </a:solidFill>
              </a:defRPr>
            </a:lvl5pPr>
          </a:lstStyle>
          <a:p>
            <a:pPr lvl="0"/>
            <a:r>
              <a:rPr lang="en-US" dirty="0" smtClean="0"/>
              <a:t>Click here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98155689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647D993-E08E-4E39-98FC-D04692A0DFA0}"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3903E159-A97D-4D88-BAC4-F0EDCD721E44}" type="slidenum">
              <a:rPr lang="en-GB"/>
              <a:pPr>
                <a:defRPr/>
              </a:pPr>
              <a:t>‹#›</a:t>
            </a:fld>
            <a:endParaRPr lang="en-GB"/>
          </a:p>
        </p:txBody>
      </p:sp>
    </p:spTree>
    <p:extLst>
      <p:ext uri="{BB962C8B-B14F-4D97-AF65-F5344CB8AC3E}">
        <p14:creationId xmlns:p14="http://schemas.microsoft.com/office/powerpoint/2010/main" val="2223754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404E7CC-2B86-4EB7-8880-5B1EA4EE01CB}"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B4CBC2FA-B723-4834-9D33-5439276298A4}" type="slidenum">
              <a:rPr lang="en-GB"/>
              <a:pPr>
                <a:defRPr/>
              </a:pPr>
              <a:t>‹#›</a:t>
            </a:fld>
            <a:endParaRPr lang="en-GB"/>
          </a:p>
        </p:txBody>
      </p:sp>
    </p:spTree>
    <p:extLst>
      <p:ext uri="{BB962C8B-B14F-4D97-AF65-F5344CB8AC3E}">
        <p14:creationId xmlns:p14="http://schemas.microsoft.com/office/powerpoint/2010/main" val="940998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4797425"/>
            <a:ext cx="4000500"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4797425"/>
            <a:ext cx="4002088"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C331A09B-E8FD-43C9-862C-C65A5D32D001}" type="datetime1">
              <a:rPr lang="en-GB"/>
              <a:pPr>
                <a:defRPr/>
              </a:pPr>
              <a:t>07/11/2016</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A3C153A3-9E0C-4010-A4D1-B46EFF0258F2}" type="slidenum">
              <a:rPr lang="en-GB"/>
              <a:pPr>
                <a:defRPr/>
              </a:pPr>
              <a:t>‹#›</a:t>
            </a:fld>
            <a:endParaRPr lang="en-GB"/>
          </a:p>
        </p:txBody>
      </p:sp>
    </p:spTree>
    <p:extLst>
      <p:ext uri="{BB962C8B-B14F-4D97-AF65-F5344CB8AC3E}">
        <p14:creationId xmlns:p14="http://schemas.microsoft.com/office/powerpoint/2010/main" val="3297784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1409527B-3660-4B8C-9966-F76D73DE3F7C}" type="datetime1">
              <a:rPr lang="en-GB"/>
              <a:pPr>
                <a:defRPr/>
              </a:pPr>
              <a:t>07/11/2016</a:t>
            </a:fld>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2E53C83F-7FFA-42AF-927C-7FD4F5691F3D}" type="slidenum">
              <a:rPr lang="en-GB"/>
              <a:pPr>
                <a:defRPr/>
              </a:pPr>
              <a:t>‹#›</a:t>
            </a:fld>
            <a:endParaRPr lang="en-GB"/>
          </a:p>
        </p:txBody>
      </p:sp>
    </p:spTree>
    <p:extLst>
      <p:ext uri="{BB962C8B-B14F-4D97-AF65-F5344CB8AC3E}">
        <p14:creationId xmlns:p14="http://schemas.microsoft.com/office/powerpoint/2010/main" val="1778073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94FF1492-4C1C-49A6-8D32-40E42C4A5AE1}" type="datetime1">
              <a:rPr lang="en-GB"/>
              <a:pPr>
                <a:defRPr/>
              </a:pPr>
              <a:t>07/11/2016</a:t>
            </a:fld>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B1B443CF-B4B2-4F24-A492-DFE758E92639}" type="slidenum">
              <a:rPr lang="en-GB"/>
              <a:pPr>
                <a:defRPr/>
              </a:pPr>
              <a:t>‹#›</a:t>
            </a:fld>
            <a:endParaRPr lang="en-GB"/>
          </a:p>
        </p:txBody>
      </p:sp>
    </p:spTree>
    <p:extLst>
      <p:ext uri="{BB962C8B-B14F-4D97-AF65-F5344CB8AC3E}">
        <p14:creationId xmlns:p14="http://schemas.microsoft.com/office/powerpoint/2010/main" val="9377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56B77666-B6BC-4BB4-9C7E-B4A270A88CF4}"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3B3C98D4-6C19-4B27-AF1C-5A3F16281962}" type="slidenum">
              <a:rPr lang="en-GB"/>
              <a:pPr>
                <a:defRPr/>
              </a:pPr>
              <a:t>‹#›</a:t>
            </a:fld>
            <a:endParaRPr lang="en-GB"/>
          </a:p>
        </p:txBody>
      </p:sp>
    </p:spTree>
    <p:extLst>
      <p:ext uri="{BB962C8B-B14F-4D97-AF65-F5344CB8AC3E}">
        <p14:creationId xmlns:p14="http://schemas.microsoft.com/office/powerpoint/2010/main" val="2303564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70F9C822-44E7-47E4-95F9-EFBD469F1776}" type="datetime1">
              <a:rPr lang="en-GB"/>
              <a:pPr>
                <a:defRPr/>
              </a:pPr>
              <a:t>07/11/2016</a:t>
            </a:fld>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E9320C8A-6BA6-48D4-854C-49810988A7C5}" type="slidenum">
              <a:rPr lang="en-GB"/>
              <a:pPr>
                <a:defRPr/>
              </a:pPr>
              <a:t>‹#›</a:t>
            </a:fld>
            <a:endParaRPr lang="en-GB"/>
          </a:p>
        </p:txBody>
      </p:sp>
    </p:spTree>
    <p:extLst>
      <p:ext uri="{BB962C8B-B14F-4D97-AF65-F5344CB8AC3E}">
        <p14:creationId xmlns:p14="http://schemas.microsoft.com/office/powerpoint/2010/main" val="904868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D923F38B-5474-4074-AAED-FC8CFF2D1090}" type="datetime1">
              <a:rPr lang="en-GB"/>
              <a:pPr>
                <a:defRPr/>
              </a:pPr>
              <a:t>07/11/2016</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EE76418B-36C4-499F-95B7-A39DAAC2D9F6}" type="slidenum">
              <a:rPr lang="en-GB"/>
              <a:pPr>
                <a:defRPr/>
              </a:pPr>
              <a:t>‹#›</a:t>
            </a:fld>
            <a:endParaRPr lang="en-GB"/>
          </a:p>
        </p:txBody>
      </p:sp>
    </p:spTree>
    <p:extLst>
      <p:ext uri="{BB962C8B-B14F-4D97-AF65-F5344CB8AC3E}">
        <p14:creationId xmlns:p14="http://schemas.microsoft.com/office/powerpoint/2010/main" val="4198548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7CB8F596-23D8-4387-9AB5-F8179015D435}" type="datetime1">
              <a:rPr lang="en-GB"/>
              <a:pPr>
                <a:defRPr/>
              </a:pPr>
              <a:t>07/11/2016</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EE15A710-98B0-40E4-937E-8AFE34E6F338}" type="slidenum">
              <a:rPr lang="en-GB"/>
              <a:pPr>
                <a:defRPr/>
              </a:pPr>
              <a:t>‹#›</a:t>
            </a:fld>
            <a:endParaRPr lang="en-GB"/>
          </a:p>
        </p:txBody>
      </p:sp>
    </p:spTree>
    <p:extLst>
      <p:ext uri="{BB962C8B-B14F-4D97-AF65-F5344CB8AC3E}">
        <p14:creationId xmlns:p14="http://schemas.microsoft.com/office/powerpoint/2010/main" val="674057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A57ACE5D-D725-4A3E-8083-0CC983F2D617}"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66022A22-5AC8-4CD2-AA88-DF34F3D52B6A}" type="slidenum">
              <a:rPr lang="en-GB"/>
              <a:pPr>
                <a:defRPr/>
              </a:pPr>
              <a:t>‹#›</a:t>
            </a:fld>
            <a:endParaRPr lang="en-GB"/>
          </a:p>
        </p:txBody>
      </p:sp>
    </p:spTree>
    <p:extLst>
      <p:ext uri="{BB962C8B-B14F-4D97-AF65-F5344CB8AC3E}">
        <p14:creationId xmlns:p14="http://schemas.microsoft.com/office/powerpoint/2010/main" val="3752707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2582863"/>
            <a:ext cx="2038350" cy="363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2582863"/>
            <a:ext cx="5964238" cy="363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C665F7F2-CF15-4CFE-AECE-9AE81752F7B3}"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D2E9DDFB-22B9-492B-9692-80BCA4BB8EF4}" type="slidenum">
              <a:rPr lang="en-GB"/>
              <a:pPr>
                <a:defRPr/>
              </a:pPr>
              <a:t>‹#›</a:t>
            </a:fld>
            <a:endParaRPr lang="en-GB"/>
          </a:p>
        </p:txBody>
      </p:sp>
    </p:spTree>
    <p:extLst>
      <p:ext uri="{BB962C8B-B14F-4D97-AF65-F5344CB8AC3E}">
        <p14:creationId xmlns:p14="http://schemas.microsoft.com/office/powerpoint/2010/main" val="15501621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913770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92628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5591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739500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8913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4797425"/>
            <a:ext cx="4000500"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4797425"/>
            <a:ext cx="4002088"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D413E145-80FD-444E-AEB6-F7A0FB37FC82}" type="datetime1">
              <a:rPr lang="en-GB"/>
              <a:pPr>
                <a:defRPr/>
              </a:pPr>
              <a:t>07/11/2016</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506F4869-87B8-42AB-9510-2B330C86F203}" type="slidenum">
              <a:rPr lang="en-GB"/>
              <a:pPr>
                <a:defRPr/>
              </a:pPr>
              <a:t>‹#›</a:t>
            </a:fld>
            <a:endParaRPr lang="en-GB"/>
          </a:p>
        </p:txBody>
      </p:sp>
    </p:spTree>
    <p:extLst>
      <p:ext uri="{BB962C8B-B14F-4D97-AF65-F5344CB8AC3E}">
        <p14:creationId xmlns:p14="http://schemas.microsoft.com/office/powerpoint/2010/main" val="21688199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084805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662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1546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265707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08194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065746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5775" y="446088"/>
            <a:ext cx="8154988" cy="965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85775" y="1449388"/>
            <a:ext cx="8154988" cy="4765675"/>
          </a:xfrm>
        </p:spPr>
        <p:txBody>
          <a:bodyPr/>
          <a:lstStyle/>
          <a:p>
            <a:pPr lvl="0"/>
            <a:endParaRPr lang="en-GB" noProof="0"/>
          </a:p>
        </p:txBody>
      </p:sp>
    </p:spTree>
    <p:extLst>
      <p:ext uri="{BB962C8B-B14F-4D97-AF65-F5344CB8AC3E}">
        <p14:creationId xmlns:p14="http://schemas.microsoft.com/office/powerpoint/2010/main" val="25524784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4206657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00814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82494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F7A5C641-DD43-4D34-B676-26DA756F4D8E}" type="datetime1">
              <a:rPr lang="en-GB"/>
              <a:pPr>
                <a:defRPr/>
              </a:pPr>
              <a:t>07/11/2016</a:t>
            </a:fld>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AF6386E8-B83D-4061-B80E-AC006AD76C5B}" type="slidenum">
              <a:rPr lang="en-GB"/>
              <a:pPr>
                <a:defRPr/>
              </a:pPr>
              <a:t>‹#›</a:t>
            </a:fld>
            <a:endParaRPr lang="en-GB"/>
          </a:p>
        </p:txBody>
      </p:sp>
    </p:spTree>
    <p:extLst>
      <p:ext uri="{BB962C8B-B14F-4D97-AF65-F5344CB8AC3E}">
        <p14:creationId xmlns:p14="http://schemas.microsoft.com/office/powerpoint/2010/main" val="19304298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51353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382357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9891888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6567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95323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32104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435367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952227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1931094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3029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25295328-EC2A-4B18-9FF8-9B60B8E8A684}" type="datetime1">
              <a:rPr lang="en-GB"/>
              <a:pPr>
                <a:defRPr/>
              </a:pPr>
              <a:t>07/11/2016</a:t>
            </a:fld>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6584C228-3003-42FF-8D54-9CCF8666381C}" type="slidenum">
              <a:rPr lang="en-GB"/>
              <a:pPr>
                <a:defRPr/>
              </a:pPr>
              <a:t>‹#›</a:t>
            </a:fld>
            <a:endParaRPr lang="en-GB"/>
          </a:p>
        </p:txBody>
      </p:sp>
    </p:spTree>
    <p:extLst>
      <p:ext uri="{BB962C8B-B14F-4D97-AF65-F5344CB8AC3E}">
        <p14:creationId xmlns:p14="http://schemas.microsoft.com/office/powerpoint/2010/main" val="10122444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29442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126506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001807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673495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7487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91951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52191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845280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231014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870374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73EDDCF-6BB2-4313-929B-968D043F0BAE}" type="datetime1">
              <a:rPr lang="en-GB"/>
              <a:pPr>
                <a:defRPr/>
              </a:pPr>
              <a:t>07/11/2016</a:t>
            </a:fld>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D5C06387-8DDA-4C77-82CD-869ED87DF097}" type="slidenum">
              <a:rPr lang="en-GB"/>
              <a:pPr>
                <a:defRPr/>
              </a:pPr>
              <a:t>‹#›</a:t>
            </a:fld>
            <a:endParaRPr lang="en-GB"/>
          </a:p>
        </p:txBody>
      </p:sp>
    </p:spTree>
    <p:extLst>
      <p:ext uri="{BB962C8B-B14F-4D97-AF65-F5344CB8AC3E}">
        <p14:creationId xmlns:p14="http://schemas.microsoft.com/office/powerpoint/2010/main" val="37862463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206014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581229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200881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681248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972164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1832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35706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66630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462412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8610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F6515002-6E50-4B62-AA69-EF44A58C77E8}" type="datetime1">
              <a:rPr lang="en-GB"/>
              <a:pPr>
                <a:defRPr/>
              </a:pPr>
              <a:t>07/11/2016</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8BE819E8-410C-4455-8524-9F07F9FB501F}" type="slidenum">
              <a:rPr lang="en-GB"/>
              <a:pPr>
                <a:defRPr/>
              </a:pPr>
              <a:t>‹#›</a:t>
            </a:fld>
            <a:endParaRPr lang="en-GB"/>
          </a:p>
        </p:txBody>
      </p:sp>
    </p:spTree>
    <p:extLst>
      <p:ext uri="{BB962C8B-B14F-4D97-AF65-F5344CB8AC3E}">
        <p14:creationId xmlns:p14="http://schemas.microsoft.com/office/powerpoint/2010/main" val="38541658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1196706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199332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12525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103947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396384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632539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1684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57736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27153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3150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F0DDDFF4-6E3A-446E-80B2-2A5D3660F0CE}" type="datetime1">
              <a:rPr lang="en-GB"/>
              <a:pPr>
                <a:defRPr/>
              </a:pPr>
              <a:t>07/11/2016</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468BE324-24D8-42A5-84D1-5318F7313722}" type="slidenum">
              <a:rPr lang="en-GB"/>
              <a:pPr>
                <a:defRPr/>
              </a:pPr>
              <a:t>‹#›</a:t>
            </a:fld>
            <a:endParaRPr lang="en-GB"/>
          </a:p>
        </p:txBody>
      </p:sp>
    </p:spTree>
    <p:extLst>
      <p:ext uri="{BB962C8B-B14F-4D97-AF65-F5344CB8AC3E}">
        <p14:creationId xmlns:p14="http://schemas.microsoft.com/office/powerpoint/2010/main" val="2881062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036949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CDB0F4DA-BA74-4440-8380-9952E6D34EFC}" type="slidenum">
              <a:rPr lang="en-GB"/>
              <a:pPr>
                <a:defRPr/>
              </a:pPr>
              <a:t>‹#›</a:t>
            </a:fld>
            <a:endParaRPr lang="en-GB"/>
          </a:p>
        </p:txBody>
      </p:sp>
    </p:spTree>
    <p:extLst>
      <p:ext uri="{BB962C8B-B14F-4D97-AF65-F5344CB8AC3E}">
        <p14:creationId xmlns:p14="http://schemas.microsoft.com/office/powerpoint/2010/main" val="2281775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D5595F22-DB1B-4D9B-9AD1-B960227150AA}" type="slidenum">
              <a:rPr lang="en-GB"/>
              <a:pPr>
                <a:defRPr/>
              </a:pPr>
              <a:t>‹#›</a:t>
            </a:fld>
            <a:endParaRPr lang="en-GB"/>
          </a:p>
        </p:txBody>
      </p:sp>
    </p:spTree>
    <p:extLst>
      <p:ext uri="{BB962C8B-B14F-4D97-AF65-F5344CB8AC3E}">
        <p14:creationId xmlns:p14="http://schemas.microsoft.com/office/powerpoint/2010/main" val="33858673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6525D76C-6D5C-4C25-AF20-DAAE888FA010}" type="slidenum">
              <a:rPr lang="en-GB"/>
              <a:pPr>
                <a:defRPr/>
              </a:pPr>
              <a:t>‹#›</a:t>
            </a:fld>
            <a:endParaRPr lang="en-GB"/>
          </a:p>
        </p:txBody>
      </p:sp>
    </p:spTree>
    <p:extLst>
      <p:ext uri="{BB962C8B-B14F-4D97-AF65-F5344CB8AC3E}">
        <p14:creationId xmlns:p14="http://schemas.microsoft.com/office/powerpoint/2010/main" val="11944571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4797425"/>
            <a:ext cx="4000500"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4797425"/>
            <a:ext cx="4002088"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3A3B896F-1645-4DEC-9B42-D237D6DCEF41}" type="slidenum">
              <a:rPr lang="en-GB"/>
              <a:pPr>
                <a:defRPr/>
              </a:pPr>
              <a:t>‹#›</a:t>
            </a:fld>
            <a:endParaRPr lang="en-GB"/>
          </a:p>
        </p:txBody>
      </p:sp>
    </p:spTree>
    <p:extLst>
      <p:ext uri="{BB962C8B-B14F-4D97-AF65-F5344CB8AC3E}">
        <p14:creationId xmlns:p14="http://schemas.microsoft.com/office/powerpoint/2010/main" val="17478280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C0440796-6676-46C2-9618-FC3752A25E70}" type="slidenum">
              <a:rPr lang="en-GB"/>
              <a:pPr>
                <a:defRPr/>
              </a:pPr>
              <a:t>‹#›</a:t>
            </a:fld>
            <a:endParaRPr lang="en-GB"/>
          </a:p>
        </p:txBody>
      </p:sp>
    </p:spTree>
    <p:extLst>
      <p:ext uri="{BB962C8B-B14F-4D97-AF65-F5344CB8AC3E}">
        <p14:creationId xmlns:p14="http://schemas.microsoft.com/office/powerpoint/2010/main" val="30234714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A51FF472-CD1B-4DFE-86EF-44D0E5C76C21}" type="slidenum">
              <a:rPr lang="en-GB"/>
              <a:pPr>
                <a:defRPr/>
              </a:pPr>
              <a:t>‹#›</a:t>
            </a:fld>
            <a:endParaRPr lang="en-GB"/>
          </a:p>
        </p:txBody>
      </p:sp>
    </p:spTree>
    <p:extLst>
      <p:ext uri="{BB962C8B-B14F-4D97-AF65-F5344CB8AC3E}">
        <p14:creationId xmlns:p14="http://schemas.microsoft.com/office/powerpoint/2010/main" val="20159222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721C77B6-7AB0-47C2-B8EC-EE749CBB4514}" type="slidenum">
              <a:rPr lang="en-GB"/>
              <a:pPr>
                <a:defRPr/>
              </a:pPr>
              <a:t>‹#›</a:t>
            </a:fld>
            <a:endParaRPr lang="en-GB"/>
          </a:p>
        </p:txBody>
      </p:sp>
    </p:spTree>
    <p:extLst>
      <p:ext uri="{BB962C8B-B14F-4D97-AF65-F5344CB8AC3E}">
        <p14:creationId xmlns:p14="http://schemas.microsoft.com/office/powerpoint/2010/main" val="36291505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81AD2644-3B99-4E27-B34D-340F16F0CE91}" type="slidenum">
              <a:rPr lang="en-GB"/>
              <a:pPr>
                <a:defRPr/>
              </a:pPr>
              <a:t>‹#›</a:t>
            </a:fld>
            <a:endParaRPr lang="en-GB"/>
          </a:p>
        </p:txBody>
      </p:sp>
    </p:spTree>
    <p:extLst>
      <p:ext uri="{BB962C8B-B14F-4D97-AF65-F5344CB8AC3E}">
        <p14:creationId xmlns:p14="http://schemas.microsoft.com/office/powerpoint/2010/main" val="7246166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1B5D46FD-2398-4CFF-AD98-A48F5EB4B510}" type="slidenum">
              <a:rPr lang="en-GB"/>
              <a:pPr>
                <a:defRPr/>
              </a:pPr>
              <a:t>‹#›</a:t>
            </a:fld>
            <a:endParaRPr lang="en-GB"/>
          </a:p>
        </p:txBody>
      </p:sp>
    </p:spTree>
    <p:extLst>
      <p:ext uri="{BB962C8B-B14F-4D97-AF65-F5344CB8AC3E}">
        <p14:creationId xmlns:p14="http://schemas.microsoft.com/office/powerpoint/2010/main" val="183052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2.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heme" Target="../theme/theme12.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pn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image" Target="../media/image2.png"/><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theme" Target="../theme/theme15.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image" Target="../media/image1.png"/><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6.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theme" Target="../theme/theme17.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pn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8.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theme" Target="../theme/theme19.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1.xml"/><Relationship Id="rId1" Type="http://schemas.openxmlformats.org/officeDocument/2006/relationships/slideLayout" Target="../slideLayouts/slideLayout218.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image" Target="../media/image2.png"/><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theme" Target="../theme/theme22.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slideLayout" Target="../slideLayouts/slideLayout242.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slideLayout" Target="../slideLayouts/slideLayout241.xml"/><Relationship Id="rId2" Type="http://schemas.openxmlformats.org/officeDocument/2006/relationships/slideLayout" Target="../slideLayouts/slideLayout231.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5" Type="http://schemas.openxmlformats.org/officeDocument/2006/relationships/image" Target="../media/image1.png"/><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theme" Target="../theme/theme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2.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2.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logo_str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85775" y="2582863"/>
            <a:ext cx="57578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85775" y="4797425"/>
            <a:ext cx="81549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latin typeface="+mn-lt"/>
                <a:ea typeface="ヒラギノ角ゴ Pro W3" charset="-128"/>
                <a:cs typeface="+mn-cs"/>
              </a:defRPr>
            </a:lvl1pPr>
          </a:lstStyle>
          <a:p>
            <a:pPr>
              <a:defRPr/>
            </a:pPr>
            <a:fld id="{53FD6C42-DA5E-4485-90B7-DF07878F3BD7}" type="datetime1">
              <a:rPr lang="en-GB"/>
              <a:pPr>
                <a:defRPr/>
              </a:pPr>
              <a:t>07/11/2016</a:t>
            </a:fld>
            <a:endParaRPr lang="en-GB"/>
          </a:p>
        </p:txBody>
      </p:sp>
      <p:sp>
        <p:nvSpPr>
          <p:cNvPr id="7174"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latin typeface="+mn-lt"/>
                <a:ea typeface="ヒラギノ角ゴ Pro W3" charset="-128"/>
                <a:cs typeface="ヒラギノ角ゴ Pro W3" charset="-128"/>
              </a:defRPr>
            </a:lvl1pPr>
          </a:lstStyle>
          <a:p>
            <a:pPr>
              <a:defRPr/>
            </a:pPr>
            <a:endParaRPr lang="en-GB"/>
          </a:p>
        </p:txBody>
      </p:sp>
      <p:sp>
        <p:nvSpPr>
          <p:cNvPr id="7175"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latin typeface="+mn-lt"/>
                <a:ea typeface="ヒラギノ角ゴ Pro W3" charset="-128"/>
                <a:cs typeface="+mn-cs"/>
              </a:defRPr>
            </a:lvl1pPr>
          </a:lstStyle>
          <a:p>
            <a:pPr>
              <a:defRPr/>
            </a:pPr>
            <a:fld id="{8D2CC1E0-EEDD-4E33-A16A-902763CC2ECF}" type="slidenum">
              <a:rPr lang="en-GB"/>
              <a:pPr>
                <a:defRPr/>
              </a:pPr>
              <a:t>‹#›</a:t>
            </a:fld>
            <a:endParaRPr lang="en-GB"/>
          </a:p>
        </p:txBody>
      </p:sp>
      <p:sp>
        <p:nvSpPr>
          <p:cNvPr id="1032"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ea typeface="ヒラギノ角ゴ Pro W3"/>
                <a:cs typeface="ヒラギノ角ゴ Pro W3"/>
              </a:rPr>
              <a:t>© Kantar Worldpanel</a:t>
            </a:r>
          </a:p>
        </p:txBody>
      </p:sp>
    </p:spTree>
  </p:cSld>
  <p:clrMap bg1="dk2" tx1="lt1" bg2="dk1" tx2="lt2" accent1="accent1" accent2="accent2" accent3="accent3" accent4="accent4" accent5="accent5" accent6="accent6" hlink="hlink" folHlink="folHlink"/>
  <p:sldLayoutIdLst>
    <p:sldLayoutId id="2147489297" r:id="rId1"/>
    <p:sldLayoutId id="2147489298" r:id="rId2"/>
    <p:sldLayoutId id="2147489299" r:id="rId3"/>
    <p:sldLayoutId id="2147489300" r:id="rId4"/>
    <p:sldLayoutId id="2147489301" r:id="rId5"/>
    <p:sldLayoutId id="2147489302" r:id="rId6"/>
    <p:sldLayoutId id="2147489303" r:id="rId7"/>
    <p:sldLayoutId id="2147489304" r:id="rId8"/>
    <p:sldLayoutId id="2147489305" r:id="rId9"/>
    <p:sldLayoutId id="2147489306" r:id="rId10"/>
    <p:sldLayoutId id="2147489307" r:id="rId11"/>
  </p:sldLayoutIdLst>
  <p:hf hdr="0" ftr="0" dt="0"/>
  <p:txStyles>
    <p:titleStyle>
      <a:lvl1pPr algn="l" rtl="0" eaLnBrk="0" fontAlgn="base" hangingPunct="0">
        <a:spcBef>
          <a:spcPct val="0"/>
        </a:spcBef>
        <a:spcAft>
          <a:spcPct val="0"/>
        </a:spcAft>
        <a:defRPr sz="2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5pPr>
      <a:lvl6pPr marL="457200" algn="l" rtl="0" fontAlgn="base">
        <a:spcBef>
          <a:spcPct val="0"/>
        </a:spcBef>
        <a:spcAft>
          <a:spcPct val="0"/>
        </a:spcAft>
        <a:defRPr sz="2000">
          <a:solidFill>
            <a:schemeClr val="bg2"/>
          </a:solidFill>
          <a:latin typeface="Arial" pitchFamily="34" charset="0"/>
          <a:ea typeface="ＭＳ Ｐゴシック" pitchFamily="34" charset="-128"/>
        </a:defRPr>
      </a:lvl6pPr>
      <a:lvl7pPr marL="914400" algn="l" rtl="0" fontAlgn="base">
        <a:spcBef>
          <a:spcPct val="0"/>
        </a:spcBef>
        <a:spcAft>
          <a:spcPct val="0"/>
        </a:spcAft>
        <a:defRPr sz="2000">
          <a:solidFill>
            <a:schemeClr val="bg2"/>
          </a:solidFill>
          <a:latin typeface="Arial" pitchFamily="34" charset="0"/>
          <a:ea typeface="ＭＳ Ｐゴシック" pitchFamily="34" charset="-128"/>
        </a:defRPr>
      </a:lvl7pPr>
      <a:lvl8pPr marL="1371600" algn="l" rtl="0" fontAlgn="base">
        <a:spcBef>
          <a:spcPct val="0"/>
        </a:spcBef>
        <a:spcAft>
          <a:spcPct val="0"/>
        </a:spcAft>
        <a:defRPr sz="2000">
          <a:solidFill>
            <a:schemeClr val="bg2"/>
          </a:solidFill>
          <a:latin typeface="Arial" pitchFamily="34" charset="0"/>
          <a:ea typeface="ＭＳ Ｐゴシック" pitchFamily="34" charset="-128"/>
        </a:defRPr>
      </a:lvl8pPr>
      <a:lvl9pPr marL="1828800" algn="l" rtl="0" fontAlgn="base">
        <a:spcBef>
          <a:spcPct val="0"/>
        </a:spcBef>
        <a:spcAft>
          <a:spcPct val="0"/>
        </a:spcAft>
        <a:defRPr sz="2000">
          <a:solidFill>
            <a:schemeClr val="bg2"/>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bg1"/>
        </a:buClr>
        <a:buFont typeface="Arial" pitchFamily="34" charset="0"/>
        <a:buChar char="–"/>
        <a:defRPr sz="3200">
          <a:solidFill>
            <a:schemeClr val="bg1"/>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bg1"/>
        </a:buClr>
        <a:buFont typeface="Arial" pitchFamily="34" charset="0"/>
        <a:buChar char="–"/>
        <a:defRPr sz="1600">
          <a:solidFill>
            <a:schemeClr val="bg1"/>
          </a:solidFill>
          <a:latin typeface="+mn-lt"/>
          <a:ea typeface="ＭＳ Ｐゴシック" pitchFamily="34" charset="-128"/>
        </a:defRPr>
      </a:lvl2pPr>
      <a:lvl3pPr marL="896938" indent="-176213" algn="l" rtl="0" eaLnBrk="0" fontAlgn="base" hangingPunct="0">
        <a:spcBef>
          <a:spcPct val="50000"/>
        </a:spcBef>
        <a:spcAft>
          <a:spcPct val="0"/>
        </a:spcAft>
        <a:buClr>
          <a:schemeClr val="bg1"/>
        </a:buClr>
        <a:buFont typeface="Arial" pitchFamily="34" charset="0"/>
        <a:buChar char="–"/>
        <a:defRPr sz="1400">
          <a:solidFill>
            <a:schemeClr val="bg1"/>
          </a:solidFill>
          <a:latin typeface="+mn-lt"/>
          <a:ea typeface="ＭＳ Ｐゴシック" pitchFamily="34" charset="-128"/>
        </a:defRPr>
      </a:lvl3pPr>
      <a:lvl4pPr marL="1252538" indent="-176213"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4pPr>
      <a:lvl5pPr marL="1616075" indent="-184150"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5pPr>
      <a:lvl6pPr marL="20732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6pPr>
      <a:lvl7pPr marL="25304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7pPr>
      <a:lvl8pPr marL="29876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8pPr>
      <a:lvl9pPr marL="34448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42"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0243"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44"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45" name="Picture 10" descr="KANTAR_WP_S_RGB.png"/>
          <p:cNvPicPr>
            <a:picLocks noChangeAspect="1"/>
          </p:cNvPicPr>
          <p:nvPr/>
        </p:nvPicPr>
        <p:blipFill>
          <a:blip r:embed="rId13">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10247"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0248"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0249" name="Text Box 51"/>
          <p:cNvSpPr txBox="1">
            <a:spLocks noChangeArrowheads="1"/>
          </p:cNvSpPr>
          <p:nvPr userDrawn="1"/>
        </p:nvSpPr>
        <p:spPr bwMode="auto">
          <a:xfrm>
            <a:off x="5329238" y="6237288"/>
            <a:ext cx="3814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397" r:id="rId1"/>
    <p:sldLayoutId id="2147489398" r:id="rId2"/>
    <p:sldLayoutId id="2147489399" r:id="rId3"/>
    <p:sldLayoutId id="2147489400" r:id="rId4"/>
    <p:sldLayoutId id="2147489401" r:id="rId5"/>
    <p:sldLayoutId id="2147489402" r:id="rId6"/>
    <p:sldLayoutId id="2147489403" r:id="rId7"/>
    <p:sldLayoutId id="2147489404" r:id="rId8"/>
    <p:sldLayoutId id="2147489405" r:id="rId9"/>
    <p:sldLayoutId id="2147489406" r:id="rId10"/>
    <p:sldLayoutId id="2147489407" r:id="rId11"/>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10" descr="logo_str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bwMode="auto">
          <a:xfrm>
            <a:off x="485775" y="2582863"/>
            <a:ext cx="57578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1268" name="Rectangle 3"/>
          <p:cNvSpPr>
            <a:spLocks noGrp="1" noChangeArrowheads="1"/>
          </p:cNvSpPr>
          <p:nvPr>
            <p:ph type="body" idx="1"/>
          </p:nvPr>
        </p:nvSpPr>
        <p:spPr bwMode="auto">
          <a:xfrm>
            <a:off x="485775" y="4797425"/>
            <a:ext cx="81549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89898"/>
                </a:solidFill>
                <a:latin typeface="+mn-lt"/>
                <a:ea typeface="ヒラギノ角ゴ Pro W3" charset="-128"/>
                <a:cs typeface="+mn-cs"/>
              </a:defRPr>
            </a:lvl1pPr>
          </a:lstStyle>
          <a:p>
            <a:pPr>
              <a:defRPr/>
            </a:pPr>
            <a:endParaRPr lang="en-GB"/>
          </a:p>
        </p:txBody>
      </p:sp>
      <p:sp>
        <p:nvSpPr>
          <p:cNvPr id="7174"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ヒラギノ角ゴ Pro W3" charset="-128"/>
              </a:defRPr>
            </a:lvl1pPr>
          </a:lstStyle>
          <a:p>
            <a:pPr>
              <a:defRPr/>
            </a:pPr>
            <a:endParaRPr lang="en-GB"/>
          </a:p>
        </p:txBody>
      </p:sp>
      <p:sp>
        <p:nvSpPr>
          <p:cNvPr id="7175"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mn-cs"/>
              </a:defRPr>
            </a:lvl1pPr>
          </a:lstStyle>
          <a:p>
            <a:pPr>
              <a:defRPr/>
            </a:pPr>
            <a:fld id="{86249B02-37C7-45A5-9C8A-E6F8CB5FD91E}" type="slidenum">
              <a:rPr lang="en-GB"/>
              <a:pPr>
                <a:defRPr/>
              </a:pPr>
              <a:t>‹#›</a:t>
            </a:fld>
            <a:endParaRPr lang="en-GB"/>
          </a:p>
        </p:txBody>
      </p:sp>
      <p:sp>
        <p:nvSpPr>
          <p:cNvPr id="11272"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989898"/>
                </a:solidFill>
                <a:ea typeface="ヒラギノ角ゴ Pro W3"/>
                <a:cs typeface="ヒラギノ角ゴ Pro W3"/>
              </a:rPr>
              <a:t>© Kantar Worldpanel</a:t>
            </a:r>
          </a:p>
        </p:txBody>
      </p:sp>
    </p:spTree>
  </p:cSld>
  <p:clrMap bg1="dk2" tx1="lt1" bg2="dk1" tx2="lt2" accent1="accent1" accent2="accent2" accent3="accent3" accent4="accent4" accent5="accent5" accent6="accent6" hlink="hlink" folHlink="folHlink"/>
  <p:sldLayoutIdLst>
    <p:sldLayoutId id="2147489408" r:id="rId1"/>
    <p:sldLayoutId id="2147489409" r:id="rId2"/>
    <p:sldLayoutId id="2147489410" r:id="rId3"/>
    <p:sldLayoutId id="2147489411" r:id="rId4"/>
    <p:sldLayoutId id="2147489412" r:id="rId5"/>
    <p:sldLayoutId id="2147489413" r:id="rId6"/>
    <p:sldLayoutId id="2147489414" r:id="rId7"/>
    <p:sldLayoutId id="2147489415" r:id="rId8"/>
    <p:sldLayoutId id="2147489416" r:id="rId9"/>
    <p:sldLayoutId id="2147489417" r:id="rId10"/>
    <p:sldLayoutId id="2147489418" r:id="rId11"/>
  </p:sldLayoutIdLst>
  <p:hf hdr="0" ftr="0" dt="0"/>
  <p:txStyles>
    <p:titleStyle>
      <a:lvl1pPr algn="l" rtl="0" eaLnBrk="0" fontAlgn="base" hangingPunct="0">
        <a:spcBef>
          <a:spcPct val="0"/>
        </a:spcBef>
        <a:spcAft>
          <a:spcPct val="0"/>
        </a:spcAft>
        <a:defRPr sz="2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5pPr>
      <a:lvl6pPr marL="457200" algn="l" rtl="0" fontAlgn="base">
        <a:spcBef>
          <a:spcPct val="0"/>
        </a:spcBef>
        <a:spcAft>
          <a:spcPct val="0"/>
        </a:spcAft>
        <a:defRPr sz="2000">
          <a:solidFill>
            <a:schemeClr val="bg2"/>
          </a:solidFill>
          <a:latin typeface="Arial" pitchFamily="34" charset="0"/>
          <a:ea typeface="ＭＳ Ｐゴシック" pitchFamily="34" charset="-128"/>
        </a:defRPr>
      </a:lvl6pPr>
      <a:lvl7pPr marL="914400" algn="l" rtl="0" fontAlgn="base">
        <a:spcBef>
          <a:spcPct val="0"/>
        </a:spcBef>
        <a:spcAft>
          <a:spcPct val="0"/>
        </a:spcAft>
        <a:defRPr sz="2000">
          <a:solidFill>
            <a:schemeClr val="bg2"/>
          </a:solidFill>
          <a:latin typeface="Arial" pitchFamily="34" charset="0"/>
          <a:ea typeface="ＭＳ Ｐゴシック" pitchFamily="34" charset="-128"/>
        </a:defRPr>
      </a:lvl7pPr>
      <a:lvl8pPr marL="1371600" algn="l" rtl="0" fontAlgn="base">
        <a:spcBef>
          <a:spcPct val="0"/>
        </a:spcBef>
        <a:spcAft>
          <a:spcPct val="0"/>
        </a:spcAft>
        <a:defRPr sz="2000">
          <a:solidFill>
            <a:schemeClr val="bg2"/>
          </a:solidFill>
          <a:latin typeface="Arial" pitchFamily="34" charset="0"/>
          <a:ea typeface="ＭＳ Ｐゴシック" pitchFamily="34" charset="-128"/>
        </a:defRPr>
      </a:lvl8pPr>
      <a:lvl9pPr marL="1828800" algn="l" rtl="0" fontAlgn="base">
        <a:spcBef>
          <a:spcPct val="0"/>
        </a:spcBef>
        <a:spcAft>
          <a:spcPct val="0"/>
        </a:spcAft>
        <a:defRPr sz="2000">
          <a:solidFill>
            <a:schemeClr val="bg2"/>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bg1"/>
        </a:buClr>
        <a:buFont typeface="Arial" pitchFamily="34" charset="0"/>
        <a:buChar char="–"/>
        <a:defRPr sz="3200">
          <a:solidFill>
            <a:schemeClr val="bg1"/>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bg1"/>
        </a:buClr>
        <a:buFont typeface="Arial" pitchFamily="34" charset="0"/>
        <a:buChar char="–"/>
        <a:defRPr sz="1600">
          <a:solidFill>
            <a:schemeClr val="bg1"/>
          </a:solidFill>
          <a:latin typeface="+mn-lt"/>
          <a:ea typeface="ＭＳ Ｐゴシック" pitchFamily="34" charset="-128"/>
        </a:defRPr>
      </a:lvl2pPr>
      <a:lvl3pPr marL="896938" indent="-176213" algn="l" rtl="0" eaLnBrk="0" fontAlgn="base" hangingPunct="0">
        <a:spcBef>
          <a:spcPct val="50000"/>
        </a:spcBef>
        <a:spcAft>
          <a:spcPct val="0"/>
        </a:spcAft>
        <a:buClr>
          <a:schemeClr val="bg1"/>
        </a:buClr>
        <a:buFont typeface="Arial" pitchFamily="34" charset="0"/>
        <a:buChar char="–"/>
        <a:defRPr sz="1400">
          <a:solidFill>
            <a:schemeClr val="bg1"/>
          </a:solidFill>
          <a:latin typeface="+mn-lt"/>
          <a:ea typeface="ＭＳ Ｐゴシック" pitchFamily="34" charset="-128"/>
        </a:defRPr>
      </a:lvl3pPr>
      <a:lvl4pPr marL="1252538" indent="-176213"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4pPr>
      <a:lvl5pPr marL="1616075" indent="-184150"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5pPr>
      <a:lvl6pPr marL="20732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6pPr>
      <a:lvl7pPr marL="25304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7pPr>
      <a:lvl8pPr marL="29876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8pPr>
      <a:lvl9pPr marL="34448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2290"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2291"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2292"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2293" name="Picture 10" descr="KANTAR_WP_S_RGB.png"/>
          <p:cNvPicPr>
            <a:picLocks noChangeAspect="1"/>
          </p:cNvPicPr>
          <p:nvPr/>
        </p:nvPicPr>
        <p:blipFill>
          <a:blip r:embed="rId14">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12295"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2296"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2297" name="Text Box 51"/>
          <p:cNvSpPr txBox="1">
            <a:spLocks noChangeArrowheads="1"/>
          </p:cNvSpPr>
          <p:nvPr userDrawn="1"/>
        </p:nvSpPr>
        <p:spPr bwMode="auto">
          <a:xfrm>
            <a:off x="5203825" y="6237288"/>
            <a:ext cx="3814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419" r:id="rId1"/>
    <p:sldLayoutId id="2147489420" r:id="rId2"/>
    <p:sldLayoutId id="2147489421" r:id="rId3"/>
    <p:sldLayoutId id="2147489422" r:id="rId4"/>
    <p:sldLayoutId id="2147489423" r:id="rId5"/>
    <p:sldLayoutId id="2147489424" r:id="rId6"/>
    <p:sldLayoutId id="2147489425" r:id="rId7"/>
    <p:sldLayoutId id="2147489426" r:id="rId8"/>
    <p:sldLayoutId id="2147489427" r:id="rId9"/>
    <p:sldLayoutId id="2147489428" r:id="rId10"/>
    <p:sldLayoutId id="2147489429" r:id="rId11"/>
    <p:sldLayoutId id="2147489430" r:id="rId12"/>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10" descr="logo_str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bwMode="auto">
          <a:xfrm>
            <a:off x="485775" y="2582863"/>
            <a:ext cx="57578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3316" name="Rectangle 3"/>
          <p:cNvSpPr>
            <a:spLocks noGrp="1" noChangeArrowheads="1"/>
          </p:cNvSpPr>
          <p:nvPr>
            <p:ph type="body" idx="1"/>
          </p:nvPr>
        </p:nvSpPr>
        <p:spPr bwMode="auto">
          <a:xfrm>
            <a:off x="485775" y="4797425"/>
            <a:ext cx="81549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89898"/>
                </a:solidFill>
                <a:latin typeface="+mn-lt"/>
                <a:ea typeface="ヒラギノ角ゴ Pro W3" charset="-128"/>
                <a:cs typeface="+mn-cs"/>
              </a:defRPr>
            </a:lvl1pPr>
          </a:lstStyle>
          <a:p>
            <a:pPr>
              <a:defRPr/>
            </a:pPr>
            <a:endParaRPr lang="en-GB"/>
          </a:p>
        </p:txBody>
      </p:sp>
      <p:sp>
        <p:nvSpPr>
          <p:cNvPr id="7174"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ヒラギノ角ゴ Pro W3" charset="-128"/>
              </a:defRPr>
            </a:lvl1pPr>
          </a:lstStyle>
          <a:p>
            <a:pPr>
              <a:defRPr/>
            </a:pPr>
            <a:endParaRPr lang="en-GB"/>
          </a:p>
        </p:txBody>
      </p:sp>
      <p:sp>
        <p:nvSpPr>
          <p:cNvPr id="7175"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mn-cs"/>
              </a:defRPr>
            </a:lvl1pPr>
          </a:lstStyle>
          <a:p>
            <a:pPr>
              <a:defRPr/>
            </a:pPr>
            <a:fld id="{B6D9CB45-37E2-4E31-A2F3-0B7D0DC9F596}" type="slidenum">
              <a:rPr lang="en-GB"/>
              <a:pPr>
                <a:defRPr/>
              </a:pPr>
              <a:t>‹#›</a:t>
            </a:fld>
            <a:endParaRPr lang="en-GB"/>
          </a:p>
        </p:txBody>
      </p:sp>
      <p:sp>
        <p:nvSpPr>
          <p:cNvPr id="1032"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989898"/>
                </a:solidFill>
                <a:ea typeface="ヒラギノ角ゴ Pro W3"/>
                <a:cs typeface="ヒラギノ角ゴ Pro W3"/>
              </a:rPr>
              <a:t>© Kantar Worldpanel</a:t>
            </a:r>
          </a:p>
        </p:txBody>
      </p:sp>
    </p:spTree>
  </p:cSld>
  <p:clrMap bg1="dk2" tx1="lt1" bg2="dk1" tx2="lt2" accent1="accent1" accent2="accent2" accent3="accent3" accent4="accent4" accent5="accent5" accent6="accent6" hlink="hlink" folHlink="folHlink"/>
  <p:sldLayoutIdLst>
    <p:sldLayoutId id="2147489431" r:id="rId1"/>
    <p:sldLayoutId id="2147489432" r:id="rId2"/>
    <p:sldLayoutId id="2147489433" r:id="rId3"/>
    <p:sldLayoutId id="2147489434" r:id="rId4"/>
    <p:sldLayoutId id="2147489435" r:id="rId5"/>
    <p:sldLayoutId id="2147489436" r:id="rId6"/>
    <p:sldLayoutId id="2147489437" r:id="rId7"/>
    <p:sldLayoutId id="2147489438" r:id="rId8"/>
    <p:sldLayoutId id="2147489439" r:id="rId9"/>
    <p:sldLayoutId id="2147489440" r:id="rId10"/>
    <p:sldLayoutId id="2147489441" r:id="rId11"/>
  </p:sldLayoutIdLst>
  <p:hf hdr="0" ftr="0" dt="0"/>
  <p:txStyles>
    <p:titleStyle>
      <a:lvl1pPr algn="l" rtl="0" eaLnBrk="0" fontAlgn="base" hangingPunct="0">
        <a:spcBef>
          <a:spcPct val="0"/>
        </a:spcBef>
        <a:spcAft>
          <a:spcPct val="0"/>
        </a:spcAft>
        <a:defRPr sz="2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5pPr>
      <a:lvl6pPr marL="457200" algn="l" rtl="0" fontAlgn="base">
        <a:spcBef>
          <a:spcPct val="0"/>
        </a:spcBef>
        <a:spcAft>
          <a:spcPct val="0"/>
        </a:spcAft>
        <a:defRPr sz="2000">
          <a:solidFill>
            <a:schemeClr val="bg2"/>
          </a:solidFill>
          <a:latin typeface="Arial" pitchFamily="34" charset="0"/>
          <a:ea typeface="ＭＳ Ｐゴシック" pitchFamily="34" charset="-128"/>
        </a:defRPr>
      </a:lvl6pPr>
      <a:lvl7pPr marL="914400" algn="l" rtl="0" fontAlgn="base">
        <a:spcBef>
          <a:spcPct val="0"/>
        </a:spcBef>
        <a:spcAft>
          <a:spcPct val="0"/>
        </a:spcAft>
        <a:defRPr sz="2000">
          <a:solidFill>
            <a:schemeClr val="bg2"/>
          </a:solidFill>
          <a:latin typeface="Arial" pitchFamily="34" charset="0"/>
          <a:ea typeface="ＭＳ Ｐゴシック" pitchFamily="34" charset="-128"/>
        </a:defRPr>
      </a:lvl7pPr>
      <a:lvl8pPr marL="1371600" algn="l" rtl="0" fontAlgn="base">
        <a:spcBef>
          <a:spcPct val="0"/>
        </a:spcBef>
        <a:spcAft>
          <a:spcPct val="0"/>
        </a:spcAft>
        <a:defRPr sz="2000">
          <a:solidFill>
            <a:schemeClr val="bg2"/>
          </a:solidFill>
          <a:latin typeface="Arial" pitchFamily="34" charset="0"/>
          <a:ea typeface="ＭＳ Ｐゴシック" pitchFamily="34" charset="-128"/>
        </a:defRPr>
      </a:lvl8pPr>
      <a:lvl9pPr marL="1828800" algn="l" rtl="0" fontAlgn="base">
        <a:spcBef>
          <a:spcPct val="0"/>
        </a:spcBef>
        <a:spcAft>
          <a:spcPct val="0"/>
        </a:spcAft>
        <a:defRPr sz="2000">
          <a:solidFill>
            <a:schemeClr val="bg2"/>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bg1"/>
        </a:buClr>
        <a:buFont typeface="Arial" pitchFamily="34" charset="0"/>
        <a:buChar char="–"/>
        <a:defRPr sz="3200">
          <a:solidFill>
            <a:schemeClr val="bg1"/>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bg1"/>
        </a:buClr>
        <a:buFont typeface="Arial" pitchFamily="34" charset="0"/>
        <a:buChar char="–"/>
        <a:defRPr sz="1600">
          <a:solidFill>
            <a:schemeClr val="bg1"/>
          </a:solidFill>
          <a:latin typeface="+mn-lt"/>
          <a:ea typeface="ＭＳ Ｐゴシック" pitchFamily="34" charset="-128"/>
        </a:defRPr>
      </a:lvl2pPr>
      <a:lvl3pPr marL="896938" indent="-176213" algn="l" rtl="0" eaLnBrk="0" fontAlgn="base" hangingPunct="0">
        <a:spcBef>
          <a:spcPct val="50000"/>
        </a:spcBef>
        <a:spcAft>
          <a:spcPct val="0"/>
        </a:spcAft>
        <a:buClr>
          <a:schemeClr val="bg1"/>
        </a:buClr>
        <a:buFont typeface="Arial" pitchFamily="34" charset="0"/>
        <a:buChar char="–"/>
        <a:defRPr sz="1400">
          <a:solidFill>
            <a:schemeClr val="bg1"/>
          </a:solidFill>
          <a:latin typeface="+mn-lt"/>
          <a:ea typeface="ＭＳ Ｐゴシック" pitchFamily="34" charset="-128"/>
        </a:defRPr>
      </a:lvl3pPr>
      <a:lvl4pPr marL="1252538" indent="-176213"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4pPr>
      <a:lvl5pPr marL="1616075" indent="-184150"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5pPr>
      <a:lvl6pPr marL="20732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6pPr>
      <a:lvl7pPr marL="25304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7pPr>
      <a:lvl8pPr marL="29876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8pPr>
      <a:lvl9pPr marL="34448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4339"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4340"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4341" name="Picture 10" descr="KANTAR_WP_S_RGB.png"/>
          <p:cNvPicPr>
            <a:picLocks noChangeAspect="1"/>
          </p:cNvPicPr>
          <p:nvPr/>
        </p:nvPicPr>
        <p:blipFill>
          <a:blip r:embed="rId15">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14343"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4344"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057" name="Text Box 51"/>
          <p:cNvSpPr txBox="1">
            <a:spLocks noChangeArrowheads="1"/>
          </p:cNvSpPr>
          <p:nvPr userDrawn="1"/>
        </p:nvSpPr>
        <p:spPr bwMode="auto">
          <a:xfrm>
            <a:off x="5567363" y="6237288"/>
            <a:ext cx="3451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cs typeface="Arial" pitchFamily="34" charset="0"/>
              </a:rPr>
              <a:t>KANTAR WORLDPANEL: DATA TO 9th of June 2013</a:t>
            </a:r>
          </a:p>
        </p:txBody>
      </p:sp>
    </p:spTree>
  </p:cSld>
  <p:clrMap bg1="lt1" tx1="dk1" bg2="lt2" tx2="dk2" accent1="accent1" accent2="accent2" accent3="accent3" accent4="accent4" accent5="accent5" accent6="accent6" hlink="hlink" folHlink="folHlink"/>
  <p:sldLayoutIdLst>
    <p:sldLayoutId id="2147489442" r:id="rId1"/>
    <p:sldLayoutId id="2147489443" r:id="rId2"/>
    <p:sldLayoutId id="2147489444" r:id="rId3"/>
    <p:sldLayoutId id="2147489445" r:id="rId4"/>
    <p:sldLayoutId id="2147489446" r:id="rId5"/>
    <p:sldLayoutId id="2147489447" r:id="rId6"/>
    <p:sldLayoutId id="2147489448" r:id="rId7"/>
    <p:sldLayoutId id="2147489449" r:id="rId8"/>
    <p:sldLayoutId id="2147489450" r:id="rId9"/>
    <p:sldLayoutId id="2147489451" r:id="rId10"/>
    <p:sldLayoutId id="2147489452" r:id="rId11"/>
    <p:sldLayoutId id="2147489453" r:id="rId12"/>
    <p:sldLayoutId id="2147489525" r:id="rId13"/>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362"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5363"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5364"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5365" name="Picture 10" descr="KANTAR_WP_S_RGB.png"/>
          <p:cNvPicPr>
            <a:picLocks noChangeAspect="1"/>
          </p:cNvPicPr>
          <p:nvPr/>
        </p:nvPicPr>
        <p:blipFill>
          <a:blip r:embed="rId14">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15367"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5368"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057" name="Text Box 51"/>
          <p:cNvSpPr txBox="1">
            <a:spLocks noChangeArrowheads="1"/>
          </p:cNvSpPr>
          <p:nvPr userDrawn="1"/>
        </p:nvSpPr>
        <p:spPr bwMode="auto">
          <a:xfrm>
            <a:off x="5203825" y="6237288"/>
            <a:ext cx="3814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cs typeface="Arial"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454" r:id="rId1"/>
    <p:sldLayoutId id="2147489455" r:id="rId2"/>
    <p:sldLayoutId id="2147489456" r:id="rId3"/>
    <p:sldLayoutId id="2147489457" r:id="rId4"/>
    <p:sldLayoutId id="2147489458" r:id="rId5"/>
    <p:sldLayoutId id="2147489459" r:id="rId6"/>
    <p:sldLayoutId id="2147489460" r:id="rId7"/>
    <p:sldLayoutId id="2147489461" r:id="rId8"/>
    <p:sldLayoutId id="2147489462" r:id="rId9"/>
    <p:sldLayoutId id="2147489463" r:id="rId10"/>
    <p:sldLayoutId id="2147489464" r:id="rId11"/>
    <p:sldLayoutId id="2147489465" r:id="rId12"/>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10" descr="logo_str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bwMode="auto">
          <a:xfrm>
            <a:off x="485775" y="2582863"/>
            <a:ext cx="57578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6388" name="Rectangle 3"/>
          <p:cNvSpPr>
            <a:spLocks noGrp="1" noChangeArrowheads="1"/>
          </p:cNvSpPr>
          <p:nvPr>
            <p:ph type="body" idx="1"/>
          </p:nvPr>
        </p:nvSpPr>
        <p:spPr bwMode="auto">
          <a:xfrm>
            <a:off x="485775" y="4797425"/>
            <a:ext cx="81549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89898"/>
                </a:solidFill>
                <a:latin typeface="+mn-lt"/>
                <a:ea typeface="ヒラギノ角ゴ Pro W3" charset="-128"/>
                <a:cs typeface="+mn-cs"/>
              </a:defRPr>
            </a:lvl1pPr>
          </a:lstStyle>
          <a:p>
            <a:pPr>
              <a:defRPr/>
            </a:pPr>
            <a:endParaRPr lang="en-GB"/>
          </a:p>
        </p:txBody>
      </p:sp>
      <p:sp>
        <p:nvSpPr>
          <p:cNvPr id="7174"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ヒラギノ角ゴ Pro W3" charset="-128"/>
              </a:defRPr>
            </a:lvl1pPr>
          </a:lstStyle>
          <a:p>
            <a:pPr>
              <a:defRPr/>
            </a:pPr>
            <a:endParaRPr lang="en-GB"/>
          </a:p>
        </p:txBody>
      </p:sp>
      <p:sp>
        <p:nvSpPr>
          <p:cNvPr id="7175"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mn-cs"/>
              </a:defRPr>
            </a:lvl1pPr>
          </a:lstStyle>
          <a:p>
            <a:pPr>
              <a:defRPr/>
            </a:pPr>
            <a:fld id="{4BBB1EC1-E0F1-45C2-85F7-9512785BC1AC}" type="slidenum">
              <a:rPr lang="en-GB"/>
              <a:pPr>
                <a:defRPr/>
              </a:pPr>
              <a:t>‹#›</a:t>
            </a:fld>
            <a:endParaRPr lang="en-GB"/>
          </a:p>
        </p:txBody>
      </p:sp>
      <p:sp>
        <p:nvSpPr>
          <p:cNvPr id="1032"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989898"/>
                </a:solidFill>
                <a:ea typeface="ヒラギノ角ゴ Pro W3"/>
                <a:cs typeface="ヒラギノ角ゴ Pro W3"/>
              </a:rPr>
              <a:t>© Kantar Worldpanel</a:t>
            </a:r>
          </a:p>
        </p:txBody>
      </p:sp>
    </p:spTree>
  </p:cSld>
  <p:clrMap bg1="dk2" tx1="lt1" bg2="dk1" tx2="lt2" accent1="accent1" accent2="accent2" accent3="accent3" accent4="accent4" accent5="accent5" accent6="accent6" hlink="hlink" folHlink="folHlink"/>
  <p:sldLayoutIdLst>
    <p:sldLayoutId id="2147489466" r:id="rId1"/>
    <p:sldLayoutId id="2147489467" r:id="rId2"/>
    <p:sldLayoutId id="2147489468" r:id="rId3"/>
    <p:sldLayoutId id="2147489469" r:id="rId4"/>
    <p:sldLayoutId id="2147489470" r:id="rId5"/>
    <p:sldLayoutId id="2147489471" r:id="rId6"/>
    <p:sldLayoutId id="2147489472" r:id="rId7"/>
    <p:sldLayoutId id="2147489473" r:id="rId8"/>
    <p:sldLayoutId id="2147489474" r:id="rId9"/>
    <p:sldLayoutId id="2147489475" r:id="rId10"/>
    <p:sldLayoutId id="2147489476" r:id="rId11"/>
  </p:sldLayoutIdLst>
  <p:hf hdr="0" ftr="0" dt="0"/>
  <p:txStyles>
    <p:titleStyle>
      <a:lvl1pPr algn="l" rtl="0" eaLnBrk="0" fontAlgn="base" hangingPunct="0">
        <a:spcBef>
          <a:spcPct val="0"/>
        </a:spcBef>
        <a:spcAft>
          <a:spcPct val="0"/>
        </a:spcAft>
        <a:defRPr sz="2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5pPr>
      <a:lvl6pPr marL="457200" algn="l" rtl="0" fontAlgn="base">
        <a:spcBef>
          <a:spcPct val="0"/>
        </a:spcBef>
        <a:spcAft>
          <a:spcPct val="0"/>
        </a:spcAft>
        <a:defRPr sz="2000">
          <a:solidFill>
            <a:schemeClr val="bg2"/>
          </a:solidFill>
          <a:latin typeface="Arial" pitchFamily="34" charset="0"/>
          <a:ea typeface="ＭＳ Ｐゴシック" pitchFamily="34" charset="-128"/>
        </a:defRPr>
      </a:lvl6pPr>
      <a:lvl7pPr marL="914400" algn="l" rtl="0" fontAlgn="base">
        <a:spcBef>
          <a:spcPct val="0"/>
        </a:spcBef>
        <a:spcAft>
          <a:spcPct val="0"/>
        </a:spcAft>
        <a:defRPr sz="2000">
          <a:solidFill>
            <a:schemeClr val="bg2"/>
          </a:solidFill>
          <a:latin typeface="Arial" pitchFamily="34" charset="0"/>
          <a:ea typeface="ＭＳ Ｐゴシック" pitchFamily="34" charset="-128"/>
        </a:defRPr>
      </a:lvl7pPr>
      <a:lvl8pPr marL="1371600" algn="l" rtl="0" fontAlgn="base">
        <a:spcBef>
          <a:spcPct val="0"/>
        </a:spcBef>
        <a:spcAft>
          <a:spcPct val="0"/>
        </a:spcAft>
        <a:defRPr sz="2000">
          <a:solidFill>
            <a:schemeClr val="bg2"/>
          </a:solidFill>
          <a:latin typeface="Arial" pitchFamily="34" charset="0"/>
          <a:ea typeface="ＭＳ Ｐゴシック" pitchFamily="34" charset="-128"/>
        </a:defRPr>
      </a:lvl8pPr>
      <a:lvl9pPr marL="1828800" algn="l" rtl="0" fontAlgn="base">
        <a:spcBef>
          <a:spcPct val="0"/>
        </a:spcBef>
        <a:spcAft>
          <a:spcPct val="0"/>
        </a:spcAft>
        <a:defRPr sz="2000">
          <a:solidFill>
            <a:schemeClr val="bg2"/>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bg1"/>
        </a:buClr>
        <a:buFont typeface="Arial" pitchFamily="34" charset="0"/>
        <a:buChar char="–"/>
        <a:defRPr sz="3200">
          <a:solidFill>
            <a:schemeClr val="bg1"/>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bg1"/>
        </a:buClr>
        <a:buFont typeface="Arial" pitchFamily="34" charset="0"/>
        <a:buChar char="–"/>
        <a:defRPr sz="1600">
          <a:solidFill>
            <a:schemeClr val="bg1"/>
          </a:solidFill>
          <a:latin typeface="+mn-lt"/>
          <a:ea typeface="ＭＳ Ｐゴシック" pitchFamily="34" charset="-128"/>
        </a:defRPr>
      </a:lvl2pPr>
      <a:lvl3pPr marL="896938" indent="-176213" algn="l" rtl="0" eaLnBrk="0" fontAlgn="base" hangingPunct="0">
        <a:spcBef>
          <a:spcPct val="50000"/>
        </a:spcBef>
        <a:spcAft>
          <a:spcPct val="0"/>
        </a:spcAft>
        <a:buClr>
          <a:schemeClr val="bg1"/>
        </a:buClr>
        <a:buFont typeface="Arial" pitchFamily="34" charset="0"/>
        <a:buChar char="–"/>
        <a:defRPr sz="1400">
          <a:solidFill>
            <a:schemeClr val="bg1"/>
          </a:solidFill>
          <a:latin typeface="+mn-lt"/>
          <a:ea typeface="ＭＳ Ｐゴシック" pitchFamily="34" charset="-128"/>
        </a:defRPr>
      </a:lvl3pPr>
      <a:lvl4pPr marL="1252538" indent="-176213"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4pPr>
      <a:lvl5pPr marL="1616075" indent="-184150"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5pPr>
      <a:lvl6pPr marL="20732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6pPr>
      <a:lvl7pPr marL="25304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7pPr>
      <a:lvl8pPr marL="29876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8pPr>
      <a:lvl9pPr marL="34448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7410" name="Rectangle 9"/>
          <p:cNvSpPr>
            <a:spLocks noChangeArrowheads="1"/>
          </p:cNvSpPr>
          <p:nvPr/>
        </p:nvSpPr>
        <p:spPr bwMode="auto">
          <a:xfrm>
            <a:off x="0" y="6191250"/>
            <a:ext cx="9144000" cy="646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7411"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7412"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7413" name="Picture 10" descr="KANTAR_WP_S_RGB.png"/>
          <p:cNvPicPr>
            <a:picLocks noChangeAspect="1"/>
          </p:cNvPicPr>
          <p:nvPr/>
        </p:nvPicPr>
        <p:blipFill>
          <a:blip r:embed="rId14">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17415"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7416"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057" name="Text Box 51"/>
          <p:cNvSpPr txBox="1">
            <a:spLocks noChangeArrowheads="1"/>
          </p:cNvSpPr>
          <p:nvPr userDrawn="1"/>
        </p:nvSpPr>
        <p:spPr bwMode="auto">
          <a:xfrm>
            <a:off x="5657850" y="6237288"/>
            <a:ext cx="3360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cs typeface="Arial" pitchFamily="34" charset="0"/>
              </a:rPr>
              <a:t>KANTAR WORLDPANEL: DATA TO 9th of June 2013</a:t>
            </a:r>
          </a:p>
        </p:txBody>
      </p:sp>
    </p:spTree>
  </p:cSld>
  <p:clrMap bg1="lt1" tx1="dk1" bg2="lt2" tx2="dk2" accent1="accent1" accent2="accent2" accent3="accent3" accent4="accent4" accent5="accent5" accent6="accent6" hlink="hlink" folHlink="folHlink"/>
  <p:sldLayoutIdLst>
    <p:sldLayoutId id="2147489477" r:id="rId1"/>
    <p:sldLayoutId id="2147489478" r:id="rId2"/>
    <p:sldLayoutId id="2147489479" r:id="rId3"/>
    <p:sldLayoutId id="2147489480" r:id="rId4"/>
    <p:sldLayoutId id="2147489481" r:id="rId5"/>
    <p:sldLayoutId id="2147489482" r:id="rId6"/>
    <p:sldLayoutId id="2147489483" r:id="rId7"/>
    <p:sldLayoutId id="2147489484" r:id="rId8"/>
    <p:sldLayoutId id="2147489485" r:id="rId9"/>
    <p:sldLayoutId id="2147489486" r:id="rId10"/>
    <p:sldLayoutId id="2147489487" r:id="rId11"/>
    <p:sldLayoutId id="2147489488" r:id="rId12"/>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Picture 10" descr="logo_str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bwMode="auto">
          <a:xfrm>
            <a:off x="485775" y="2582863"/>
            <a:ext cx="57578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8436" name="Rectangle 3"/>
          <p:cNvSpPr>
            <a:spLocks noGrp="1" noChangeArrowheads="1"/>
          </p:cNvSpPr>
          <p:nvPr>
            <p:ph type="body" idx="1"/>
          </p:nvPr>
        </p:nvSpPr>
        <p:spPr bwMode="auto">
          <a:xfrm>
            <a:off x="485775" y="4797425"/>
            <a:ext cx="81549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89898"/>
                </a:solidFill>
                <a:latin typeface="+mn-lt"/>
                <a:ea typeface="ヒラギノ角ゴ Pro W3" charset="-128"/>
                <a:cs typeface="+mn-cs"/>
              </a:defRPr>
            </a:lvl1pPr>
          </a:lstStyle>
          <a:p>
            <a:pPr>
              <a:defRPr/>
            </a:pPr>
            <a:endParaRPr lang="en-GB"/>
          </a:p>
        </p:txBody>
      </p:sp>
      <p:sp>
        <p:nvSpPr>
          <p:cNvPr id="7174"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ヒラギノ角ゴ Pro W3" charset="-128"/>
              </a:defRPr>
            </a:lvl1pPr>
          </a:lstStyle>
          <a:p>
            <a:pPr>
              <a:defRPr/>
            </a:pPr>
            <a:endParaRPr lang="en-GB"/>
          </a:p>
        </p:txBody>
      </p:sp>
      <p:sp>
        <p:nvSpPr>
          <p:cNvPr id="7175"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mn-cs"/>
              </a:defRPr>
            </a:lvl1pPr>
          </a:lstStyle>
          <a:p>
            <a:pPr>
              <a:defRPr/>
            </a:pPr>
            <a:fld id="{D2B6BAAF-9773-47FE-A037-179E48ACC790}" type="slidenum">
              <a:rPr lang="en-GB"/>
              <a:pPr>
                <a:defRPr/>
              </a:pPr>
              <a:t>‹#›</a:t>
            </a:fld>
            <a:endParaRPr lang="en-GB"/>
          </a:p>
        </p:txBody>
      </p:sp>
      <p:sp>
        <p:nvSpPr>
          <p:cNvPr id="1032"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989898"/>
                </a:solidFill>
                <a:ea typeface="ヒラギノ角ゴ Pro W3"/>
                <a:cs typeface="ヒラギノ角ゴ Pro W3"/>
              </a:rPr>
              <a:t>© Kantar Worldpanel</a:t>
            </a:r>
          </a:p>
        </p:txBody>
      </p:sp>
    </p:spTree>
  </p:cSld>
  <p:clrMap bg1="dk2" tx1="lt1" bg2="dk1" tx2="lt2" accent1="accent1" accent2="accent2" accent3="accent3" accent4="accent4" accent5="accent5" accent6="accent6" hlink="hlink" folHlink="folHlink"/>
  <p:sldLayoutIdLst>
    <p:sldLayoutId id="2147489489" r:id="rId1"/>
    <p:sldLayoutId id="2147489490" r:id="rId2"/>
    <p:sldLayoutId id="2147489491" r:id="rId3"/>
    <p:sldLayoutId id="2147489492" r:id="rId4"/>
    <p:sldLayoutId id="2147489493" r:id="rId5"/>
    <p:sldLayoutId id="2147489494" r:id="rId6"/>
    <p:sldLayoutId id="2147489495" r:id="rId7"/>
    <p:sldLayoutId id="2147489496" r:id="rId8"/>
    <p:sldLayoutId id="2147489497" r:id="rId9"/>
    <p:sldLayoutId id="2147489498" r:id="rId10"/>
    <p:sldLayoutId id="2147489499" r:id="rId11"/>
  </p:sldLayoutIdLst>
  <p:hf hdr="0" ftr="0" dt="0"/>
  <p:txStyles>
    <p:titleStyle>
      <a:lvl1pPr algn="l" rtl="0" eaLnBrk="0" fontAlgn="base" hangingPunct="0">
        <a:spcBef>
          <a:spcPct val="0"/>
        </a:spcBef>
        <a:spcAft>
          <a:spcPct val="0"/>
        </a:spcAft>
        <a:defRPr sz="2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5pPr>
      <a:lvl6pPr marL="457200" algn="l" rtl="0" fontAlgn="base">
        <a:spcBef>
          <a:spcPct val="0"/>
        </a:spcBef>
        <a:spcAft>
          <a:spcPct val="0"/>
        </a:spcAft>
        <a:defRPr sz="2000">
          <a:solidFill>
            <a:schemeClr val="bg2"/>
          </a:solidFill>
          <a:latin typeface="Arial" pitchFamily="34" charset="0"/>
          <a:ea typeface="ＭＳ Ｐゴシック" pitchFamily="34" charset="-128"/>
        </a:defRPr>
      </a:lvl6pPr>
      <a:lvl7pPr marL="914400" algn="l" rtl="0" fontAlgn="base">
        <a:spcBef>
          <a:spcPct val="0"/>
        </a:spcBef>
        <a:spcAft>
          <a:spcPct val="0"/>
        </a:spcAft>
        <a:defRPr sz="2000">
          <a:solidFill>
            <a:schemeClr val="bg2"/>
          </a:solidFill>
          <a:latin typeface="Arial" pitchFamily="34" charset="0"/>
          <a:ea typeface="ＭＳ Ｐゴシック" pitchFamily="34" charset="-128"/>
        </a:defRPr>
      </a:lvl7pPr>
      <a:lvl8pPr marL="1371600" algn="l" rtl="0" fontAlgn="base">
        <a:spcBef>
          <a:spcPct val="0"/>
        </a:spcBef>
        <a:spcAft>
          <a:spcPct val="0"/>
        </a:spcAft>
        <a:defRPr sz="2000">
          <a:solidFill>
            <a:schemeClr val="bg2"/>
          </a:solidFill>
          <a:latin typeface="Arial" pitchFamily="34" charset="0"/>
          <a:ea typeface="ＭＳ Ｐゴシック" pitchFamily="34" charset="-128"/>
        </a:defRPr>
      </a:lvl8pPr>
      <a:lvl9pPr marL="1828800" algn="l" rtl="0" fontAlgn="base">
        <a:spcBef>
          <a:spcPct val="0"/>
        </a:spcBef>
        <a:spcAft>
          <a:spcPct val="0"/>
        </a:spcAft>
        <a:defRPr sz="2000">
          <a:solidFill>
            <a:schemeClr val="bg2"/>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bg1"/>
        </a:buClr>
        <a:buFont typeface="Arial" pitchFamily="34" charset="0"/>
        <a:buChar char="–"/>
        <a:defRPr sz="3200">
          <a:solidFill>
            <a:schemeClr val="bg1"/>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bg1"/>
        </a:buClr>
        <a:buFont typeface="Arial" pitchFamily="34" charset="0"/>
        <a:buChar char="–"/>
        <a:defRPr sz="1600">
          <a:solidFill>
            <a:schemeClr val="bg1"/>
          </a:solidFill>
          <a:latin typeface="+mn-lt"/>
          <a:ea typeface="ＭＳ Ｐゴシック" pitchFamily="34" charset="-128"/>
        </a:defRPr>
      </a:lvl2pPr>
      <a:lvl3pPr marL="896938" indent="-176213" algn="l" rtl="0" eaLnBrk="0" fontAlgn="base" hangingPunct="0">
        <a:spcBef>
          <a:spcPct val="50000"/>
        </a:spcBef>
        <a:spcAft>
          <a:spcPct val="0"/>
        </a:spcAft>
        <a:buClr>
          <a:schemeClr val="bg1"/>
        </a:buClr>
        <a:buFont typeface="Arial" pitchFamily="34" charset="0"/>
        <a:buChar char="–"/>
        <a:defRPr sz="1400">
          <a:solidFill>
            <a:schemeClr val="bg1"/>
          </a:solidFill>
          <a:latin typeface="+mn-lt"/>
          <a:ea typeface="ＭＳ Ｐゴシック" pitchFamily="34" charset="-128"/>
        </a:defRPr>
      </a:lvl3pPr>
      <a:lvl4pPr marL="1252538" indent="-176213"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4pPr>
      <a:lvl5pPr marL="1616075" indent="-184150"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5pPr>
      <a:lvl6pPr marL="20732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6pPr>
      <a:lvl7pPr marL="25304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7pPr>
      <a:lvl8pPr marL="29876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8pPr>
      <a:lvl9pPr marL="34448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459"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9460"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461" name="Picture 10" descr="KANTAR_WP_S_RGB.png"/>
          <p:cNvPicPr>
            <a:picLocks noChangeAspect="1"/>
          </p:cNvPicPr>
          <p:nvPr/>
        </p:nvPicPr>
        <p:blipFill>
          <a:blip r:embed="rId14">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19463"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9464"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057" name="Text Box 51"/>
          <p:cNvSpPr txBox="1">
            <a:spLocks noChangeArrowheads="1"/>
          </p:cNvSpPr>
          <p:nvPr userDrawn="1"/>
        </p:nvSpPr>
        <p:spPr bwMode="auto">
          <a:xfrm>
            <a:off x="5203825" y="6237288"/>
            <a:ext cx="3814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cs typeface="Arial"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500" r:id="rId1"/>
    <p:sldLayoutId id="2147489501" r:id="rId2"/>
    <p:sldLayoutId id="2147489502" r:id="rId3"/>
    <p:sldLayoutId id="2147489503" r:id="rId4"/>
    <p:sldLayoutId id="2147489504" r:id="rId5"/>
    <p:sldLayoutId id="2147489505" r:id="rId6"/>
    <p:sldLayoutId id="2147489506" r:id="rId7"/>
    <p:sldLayoutId id="2147489507" r:id="rId8"/>
    <p:sldLayoutId id="2147489508" r:id="rId9"/>
    <p:sldLayoutId id="2147489509" r:id="rId10"/>
    <p:sldLayoutId id="2147489510" r:id="rId11"/>
    <p:sldLayoutId id="2147489511" r:id="rId12"/>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1"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2052"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053" name="Picture 10" descr="KANTAR_WP_S_RGB.png"/>
          <p:cNvPicPr>
            <a:picLocks noChangeAspect="1"/>
          </p:cNvPicPr>
          <p:nvPr/>
        </p:nvPicPr>
        <p:blipFill>
          <a:blip r:embed="rId14">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2055"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056"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057" name="Text Box 51"/>
          <p:cNvSpPr txBox="1">
            <a:spLocks noChangeArrowheads="1"/>
          </p:cNvSpPr>
          <p:nvPr/>
        </p:nvSpPr>
        <p:spPr bwMode="auto">
          <a:xfrm>
            <a:off x="5783263" y="6237288"/>
            <a:ext cx="3360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chemeClr val="bg1"/>
                </a:solidFill>
                <a:latin typeface="Calibri" pitchFamily="34" charset="0"/>
              </a:rPr>
              <a:t>KANTAR WORLDPANEL: DATA TO 9th of June 2013</a:t>
            </a:r>
          </a:p>
        </p:txBody>
      </p:sp>
    </p:spTree>
  </p:cSld>
  <p:clrMap bg1="lt1" tx1="dk1" bg2="lt2" tx2="dk2" accent1="accent1" accent2="accent2" accent3="accent3" accent4="accent4" accent5="accent5" accent6="accent6" hlink="hlink" folHlink="folHlink"/>
  <p:sldLayoutIdLst>
    <p:sldLayoutId id="2147489308" r:id="rId1"/>
    <p:sldLayoutId id="2147489309" r:id="rId2"/>
    <p:sldLayoutId id="2147489310" r:id="rId3"/>
    <p:sldLayoutId id="2147489311" r:id="rId4"/>
    <p:sldLayoutId id="2147489312" r:id="rId5"/>
    <p:sldLayoutId id="2147489313" r:id="rId6"/>
    <p:sldLayoutId id="2147489314" r:id="rId7"/>
    <p:sldLayoutId id="2147489315" r:id="rId8"/>
    <p:sldLayoutId id="2147489316" r:id="rId9"/>
    <p:sldLayoutId id="2147489317" r:id="rId10"/>
    <p:sldLayoutId id="2147489318" r:id="rId11"/>
    <p:sldLayoutId id="2147489524" r:id="rId12"/>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82" name="Picture 10" descr="logo_str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20484"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2" name="Rectangle 8"/>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fld id="{4DCA0068-2E0A-4C81-BC6B-19CBFCDCD14E}" type="datetimeFigureOut">
              <a:rPr lang="en-GB"/>
              <a:pPr>
                <a:defRPr/>
              </a:pPr>
              <a:t>07/11/2016</a:t>
            </a:fld>
            <a:endParaRPr lang="en-GB"/>
          </a:p>
        </p:txBody>
      </p:sp>
      <p:sp>
        <p:nvSpPr>
          <p:cNvPr id="1033" name="Rectangle 9"/>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endParaRPr lang="en-GB"/>
          </a:p>
        </p:txBody>
      </p:sp>
      <p:sp>
        <p:nvSpPr>
          <p:cNvPr id="1034" name="Rectangle 10"/>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fld id="{8C20334D-9DD6-4211-B29E-41E54401A814}" type="slidenum">
              <a:rPr lang="en-GB"/>
              <a:pPr>
                <a:defRPr/>
              </a:pPr>
              <a:t>‹#›</a:t>
            </a:fld>
            <a:endParaRPr lang="en-GB"/>
          </a:p>
        </p:txBody>
      </p:sp>
      <p:sp>
        <p:nvSpPr>
          <p:cNvPr id="20488"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a:defRPr/>
            </a:pPr>
            <a:r>
              <a:rPr lang="en-GB" sz="600" smtClean="0">
                <a:solidFill>
                  <a:srgbClr val="989898"/>
                </a:solidFill>
                <a:ea typeface="ヒラギノ角ゴ Pro W3" pitchFamily="124" charset="-128"/>
              </a:rPr>
              <a:t>© Kantar Worldpanel</a:t>
            </a:r>
          </a:p>
        </p:txBody>
      </p:sp>
    </p:spTree>
  </p:cSld>
  <p:clrMap bg1="dk2" tx1="lt1" bg2="dk1" tx2="lt2" accent1="accent1" accent2="accent2" accent3="accent3" accent4="accent4" accent5="accent5" accent6="accent6" hlink="hlink" folHlink="folHlink"/>
  <p:txStyles>
    <p:titleStyle>
      <a:lvl1pPr algn="l" rtl="0" eaLnBrk="0" fontAlgn="base" hangingPunct="0">
        <a:spcBef>
          <a:spcPct val="0"/>
        </a:spcBef>
        <a:spcAft>
          <a:spcPct val="0"/>
        </a:spcAft>
        <a:defRPr sz="2000">
          <a:solidFill>
            <a:schemeClr val="tx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2pPr>
      <a:lvl3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3pPr>
      <a:lvl4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4pPr>
      <a:lvl5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5pPr>
      <a:lvl6pPr marL="457200" algn="l" rtl="0" fontAlgn="base">
        <a:spcBef>
          <a:spcPct val="0"/>
        </a:spcBef>
        <a:spcAft>
          <a:spcPct val="0"/>
        </a:spcAft>
        <a:defRPr sz="2000">
          <a:solidFill>
            <a:schemeClr val="tx2"/>
          </a:solidFill>
          <a:latin typeface="Arial" charset="0"/>
          <a:ea typeface="ＭＳ Ｐゴシック" charset="-128"/>
          <a:cs typeface="Arial" charset="0"/>
        </a:defRPr>
      </a:lvl6pPr>
      <a:lvl7pPr marL="914400" algn="l" rtl="0" fontAlgn="base">
        <a:spcBef>
          <a:spcPct val="0"/>
        </a:spcBef>
        <a:spcAft>
          <a:spcPct val="0"/>
        </a:spcAft>
        <a:defRPr sz="2000">
          <a:solidFill>
            <a:schemeClr val="tx2"/>
          </a:solidFill>
          <a:latin typeface="Arial" charset="0"/>
          <a:ea typeface="ＭＳ Ｐゴシック" charset="-128"/>
          <a:cs typeface="Arial" charset="0"/>
        </a:defRPr>
      </a:lvl7pPr>
      <a:lvl8pPr marL="1371600" algn="l" rtl="0" fontAlgn="base">
        <a:spcBef>
          <a:spcPct val="0"/>
        </a:spcBef>
        <a:spcAft>
          <a:spcPct val="0"/>
        </a:spcAft>
        <a:defRPr sz="2000">
          <a:solidFill>
            <a:schemeClr val="tx2"/>
          </a:solidFill>
          <a:latin typeface="Arial" charset="0"/>
          <a:ea typeface="ＭＳ Ｐゴシック" charset="-128"/>
          <a:cs typeface="Arial" charset="0"/>
        </a:defRPr>
      </a:lvl8pPr>
      <a:lvl9pPr marL="1828800" algn="l" rtl="0" fontAlgn="base">
        <a:spcBef>
          <a:spcPct val="0"/>
        </a:spcBef>
        <a:spcAft>
          <a:spcPct val="0"/>
        </a:spcAft>
        <a:defRPr sz="2000">
          <a:solidFill>
            <a:schemeClr val="tx2"/>
          </a:solidFill>
          <a:latin typeface="Arial" charset="0"/>
          <a:ea typeface="ＭＳ Ｐゴシック" charset="-128"/>
          <a:cs typeface="Arial" charset="0"/>
        </a:defRPr>
      </a:lvl9pPr>
    </p:titleStyle>
    <p:bodyStyle>
      <a:lvl1pPr marL="342900" indent="-342900" algn="l" rtl="0" eaLnBrk="0" fontAlgn="base" hangingPunct="0">
        <a:spcBef>
          <a:spcPct val="50000"/>
        </a:spcBef>
        <a:spcAft>
          <a:spcPct val="0"/>
        </a:spcAft>
        <a:buClr>
          <a:schemeClr val="tx2"/>
        </a:buClr>
        <a:buFont typeface="Arial" pitchFamily="34" charset="0"/>
        <a:defRPr>
          <a:solidFill>
            <a:schemeClr val="tx1"/>
          </a:solidFill>
          <a:latin typeface="+mn-lt"/>
          <a:ea typeface="ＭＳ Ｐゴシック" pitchFamily="34" charset="-128"/>
          <a:cs typeface="ＭＳ Ｐゴシック" pitchFamily="34" charset="-128"/>
        </a:defRPr>
      </a:lvl1pPr>
      <a:lvl2pPr marL="179388" indent="-177800" algn="l" rtl="0" eaLnBrk="0" fontAlgn="base" hangingPunct="0">
        <a:spcBef>
          <a:spcPct val="50000"/>
        </a:spcBef>
        <a:spcAft>
          <a:spcPct val="0"/>
        </a:spcAft>
        <a:buClr>
          <a:schemeClr val="tx2"/>
        </a:buClr>
        <a:buFont typeface="Arial" pitchFamily="34" charset="0"/>
        <a:buChar char="–"/>
        <a:defRPr>
          <a:solidFill>
            <a:schemeClr val="tx1"/>
          </a:solidFill>
          <a:latin typeface="+mn-lt"/>
          <a:ea typeface="ＭＳ Ｐゴシック" pitchFamily="34" charset="-128"/>
          <a:cs typeface="+mn-cs"/>
        </a:defRPr>
      </a:lvl2pPr>
      <a:lvl3pPr marL="538163" indent="-179388" algn="l" rtl="0" eaLnBrk="0" fontAlgn="base" hangingPunct="0">
        <a:spcBef>
          <a:spcPct val="50000"/>
        </a:spcBef>
        <a:spcAft>
          <a:spcPct val="0"/>
        </a:spcAft>
        <a:buClr>
          <a:schemeClr val="tx2"/>
        </a:buClr>
        <a:buFont typeface="Arial" pitchFamily="34" charset="0"/>
        <a:buChar char="–"/>
        <a:defRPr sz="1600">
          <a:solidFill>
            <a:schemeClr val="tx1"/>
          </a:solidFill>
          <a:latin typeface="+mn-lt"/>
          <a:ea typeface="ＭＳ Ｐゴシック" pitchFamily="34" charset="-128"/>
          <a:cs typeface="+mn-cs"/>
        </a:defRPr>
      </a:lvl3pPr>
      <a:lvl4pPr marL="900113" indent="-182563" algn="l" rtl="0" eaLnBrk="0" fontAlgn="base" hangingPunct="0">
        <a:spcBef>
          <a:spcPct val="50000"/>
        </a:spcBef>
        <a:spcAft>
          <a:spcPct val="0"/>
        </a:spcAft>
        <a:buClr>
          <a:schemeClr val="tx2"/>
        </a:buClr>
        <a:buFont typeface="Arial" pitchFamily="34" charset="0"/>
        <a:buChar char="–"/>
        <a:defRPr sz="1400">
          <a:solidFill>
            <a:schemeClr val="tx1"/>
          </a:solidFill>
          <a:latin typeface="+mn-lt"/>
          <a:ea typeface="ＭＳ Ｐゴシック" pitchFamily="34" charset="-128"/>
          <a:cs typeface="+mn-cs"/>
        </a:defRPr>
      </a:lvl4pPr>
      <a:lvl5pPr marL="1254125" indent="-174625" algn="l" rtl="0" eaLnBrk="0" fontAlgn="base" hangingPunct="0">
        <a:spcBef>
          <a:spcPct val="50000"/>
        </a:spcBef>
        <a:spcAft>
          <a:spcPct val="0"/>
        </a:spcAft>
        <a:buClr>
          <a:schemeClr val="tx2"/>
        </a:buClr>
        <a:buFont typeface="Arial" pitchFamily="34" charset="0"/>
        <a:buChar char="–"/>
        <a:defRPr sz="1200">
          <a:solidFill>
            <a:schemeClr val="tx1"/>
          </a:solidFill>
          <a:latin typeface="+mn-lt"/>
          <a:ea typeface="ＭＳ Ｐゴシック" pitchFamily="34" charset="-128"/>
          <a:cs typeface="+mn-cs"/>
        </a:defRPr>
      </a:lvl5pPr>
      <a:lvl6pPr marL="17113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6pPr>
      <a:lvl7pPr marL="21685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7pPr>
      <a:lvl8pPr marL="26257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8pPr>
      <a:lvl9pPr marL="30829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10" descr="logo_stri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21508"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2" name="Rectangle 8"/>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fld id="{4DCA0068-2E0A-4C81-BC6B-19CBFCDCD14E}" type="datetimeFigureOut">
              <a:rPr lang="en-GB"/>
              <a:pPr>
                <a:defRPr/>
              </a:pPr>
              <a:t>07/11/2016</a:t>
            </a:fld>
            <a:endParaRPr lang="en-GB"/>
          </a:p>
        </p:txBody>
      </p:sp>
      <p:sp>
        <p:nvSpPr>
          <p:cNvPr id="1033" name="Rectangle 9"/>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endParaRPr lang="en-GB"/>
          </a:p>
        </p:txBody>
      </p:sp>
      <p:sp>
        <p:nvSpPr>
          <p:cNvPr id="1034" name="Rectangle 10"/>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fld id="{7D2AEB1A-68F6-40DB-AB04-E162B003E333}" type="slidenum">
              <a:rPr lang="en-GB"/>
              <a:pPr>
                <a:defRPr/>
              </a:pPr>
              <a:t>‹#›</a:t>
            </a:fld>
            <a:endParaRPr lang="en-GB"/>
          </a:p>
        </p:txBody>
      </p:sp>
      <p:sp>
        <p:nvSpPr>
          <p:cNvPr id="21512"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a:defRPr/>
            </a:pPr>
            <a:r>
              <a:rPr lang="en-GB" sz="600" smtClean="0">
                <a:solidFill>
                  <a:srgbClr val="989898"/>
                </a:solidFill>
                <a:ea typeface="ヒラギノ角ゴ Pro W3" pitchFamily="124" charset="-128"/>
              </a:rPr>
              <a:t>© Kantar Worldpanel</a:t>
            </a:r>
          </a:p>
        </p:txBody>
      </p:sp>
    </p:spTree>
  </p:cSld>
  <p:clrMap bg1="dk2" tx1="lt1" bg2="dk1" tx2="lt2" accent1="accent1" accent2="accent2" accent3="accent3" accent4="accent4" accent5="accent5" accent6="accent6" hlink="hlink" folHlink="folHlink"/>
  <p:sldLayoutIdLst>
    <p:sldLayoutId id="2147489523" r:id="rId1"/>
  </p:sldLayoutIdLst>
  <p:txStyles>
    <p:titleStyle>
      <a:lvl1pPr algn="l" rtl="0" eaLnBrk="0" fontAlgn="base" hangingPunct="0">
        <a:spcBef>
          <a:spcPct val="0"/>
        </a:spcBef>
        <a:spcAft>
          <a:spcPct val="0"/>
        </a:spcAft>
        <a:defRPr sz="2000">
          <a:solidFill>
            <a:schemeClr val="tx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2pPr>
      <a:lvl3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3pPr>
      <a:lvl4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4pPr>
      <a:lvl5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5pPr>
      <a:lvl6pPr marL="457200" algn="l" rtl="0" fontAlgn="base">
        <a:spcBef>
          <a:spcPct val="0"/>
        </a:spcBef>
        <a:spcAft>
          <a:spcPct val="0"/>
        </a:spcAft>
        <a:defRPr sz="2000">
          <a:solidFill>
            <a:schemeClr val="tx2"/>
          </a:solidFill>
          <a:latin typeface="Arial" charset="0"/>
          <a:ea typeface="ＭＳ Ｐゴシック" charset="-128"/>
          <a:cs typeface="Arial" charset="0"/>
        </a:defRPr>
      </a:lvl6pPr>
      <a:lvl7pPr marL="914400" algn="l" rtl="0" fontAlgn="base">
        <a:spcBef>
          <a:spcPct val="0"/>
        </a:spcBef>
        <a:spcAft>
          <a:spcPct val="0"/>
        </a:spcAft>
        <a:defRPr sz="2000">
          <a:solidFill>
            <a:schemeClr val="tx2"/>
          </a:solidFill>
          <a:latin typeface="Arial" charset="0"/>
          <a:ea typeface="ＭＳ Ｐゴシック" charset="-128"/>
          <a:cs typeface="Arial" charset="0"/>
        </a:defRPr>
      </a:lvl7pPr>
      <a:lvl8pPr marL="1371600" algn="l" rtl="0" fontAlgn="base">
        <a:spcBef>
          <a:spcPct val="0"/>
        </a:spcBef>
        <a:spcAft>
          <a:spcPct val="0"/>
        </a:spcAft>
        <a:defRPr sz="2000">
          <a:solidFill>
            <a:schemeClr val="tx2"/>
          </a:solidFill>
          <a:latin typeface="Arial" charset="0"/>
          <a:ea typeface="ＭＳ Ｐゴシック" charset="-128"/>
          <a:cs typeface="Arial" charset="0"/>
        </a:defRPr>
      </a:lvl8pPr>
      <a:lvl9pPr marL="1828800" algn="l" rtl="0" fontAlgn="base">
        <a:spcBef>
          <a:spcPct val="0"/>
        </a:spcBef>
        <a:spcAft>
          <a:spcPct val="0"/>
        </a:spcAft>
        <a:defRPr sz="2000">
          <a:solidFill>
            <a:schemeClr val="tx2"/>
          </a:solidFill>
          <a:latin typeface="Arial" charset="0"/>
          <a:ea typeface="ＭＳ Ｐゴシック" charset="-128"/>
          <a:cs typeface="Arial" charset="0"/>
        </a:defRPr>
      </a:lvl9pPr>
    </p:titleStyle>
    <p:bodyStyle>
      <a:lvl1pPr marL="342900" indent="-342900" algn="l" rtl="0" eaLnBrk="0" fontAlgn="base" hangingPunct="0">
        <a:spcBef>
          <a:spcPct val="50000"/>
        </a:spcBef>
        <a:spcAft>
          <a:spcPct val="0"/>
        </a:spcAft>
        <a:buClr>
          <a:schemeClr val="tx2"/>
        </a:buClr>
        <a:buFont typeface="Arial" pitchFamily="34" charset="0"/>
        <a:defRPr>
          <a:solidFill>
            <a:schemeClr val="tx1"/>
          </a:solidFill>
          <a:latin typeface="+mn-lt"/>
          <a:ea typeface="ＭＳ Ｐゴシック" pitchFamily="34" charset="-128"/>
          <a:cs typeface="ＭＳ Ｐゴシック" pitchFamily="34" charset="-128"/>
        </a:defRPr>
      </a:lvl1pPr>
      <a:lvl2pPr marL="179388" indent="-177800" algn="l" rtl="0" eaLnBrk="0" fontAlgn="base" hangingPunct="0">
        <a:spcBef>
          <a:spcPct val="50000"/>
        </a:spcBef>
        <a:spcAft>
          <a:spcPct val="0"/>
        </a:spcAft>
        <a:buClr>
          <a:schemeClr val="tx2"/>
        </a:buClr>
        <a:buFont typeface="Arial" pitchFamily="34" charset="0"/>
        <a:buChar char="–"/>
        <a:defRPr>
          <a:solidFill>
            <a:schemeClr val="tx1"/>
          </a:solidFill>
          <a:latin typeface="+mn-lt"/>
          <a:ea typeface="ＭＳ Ｐゴシック" pitchFamily="34" charset="-128"/>
          <a:cs typeface="+mn-cs"/>
        </a:defRPr>
      </a:lvl2pPr>
      <a:lvl3pPr marL="538163" indent="-179388" algn="l" rtl="0" eaLnBrk="0" fontAlgn="base" hangingPunct="0">
        <a:spcBef>
          <a:spcPct val="50000"/>
        </a:spcBef>
        <a:spcAft>
          <a:spcPct val="0"/>
        </a:spcAft>
        <a:buClr>
          <a:schemeClr val="tx2"/>
        </a:buClr>
        <a:buFont typeface="Arial" pitchFamily="34" charset="0"/>
        <a:buChar char="–"/>
        <a:defRPr sz="1600">
          <a:solidFill>
            <a:schemeClr val="tx1"/>
          </a:solidFill>
          <a:latin typeface="+mn-lt"/>
          <a:ea typeface="ＭＳ Ｐゴシック" pitchFamily="34" charset="-128"/>
          <a:cs typeface="+mn-cs"/>
        </a:defRPr>
      </a:lvl3pPr>
      <a:lvl4pPr marL="900113" indent="-182563" algn="l" rtl="0" eaLnBrk="0" fontAlgn="base" hangingPunct="0">
        <a:spcBef>
          <a:spcPct val="50000"/>
        </a:spcBef>
        <a:spcAft>
          <a:spcPct val="0"/>
        </a:spcAft>
        <a:buClr>
          <a:schemeClr val="tx2"/>
        </a:buClr>
        <a:buFont typeface="Arial" pitchFamily="34" charset="0"/>
        <a:buChar char="–"/>
        <a:defRPr sz="1400">
          <a:solidFill>
            <a:schemeClr val="tx1"/>
          </a:solidFill>
          <a:latin typeface="+mn-lt"/>
          <a:ea typeface="ＭＳ Ｐゴシック" pitchFamily="34" charset="-128"/>
          <a:cs typeface="+mn-cs"/>
        </a:defRPr>
      </a:lvl4pPr>
      <a:lvl5pPr marL="1254125" indent="-174625" algn="l" rtl="0" eaLnBrk="0" fontAlgn="base" hangingPunct="0">
        <a:spcBef>
          <a:spcPct val="50000"/>
        </a:spcBef>
        <a:spcAft>
          <a:spcPct val="0"/>
        </a:spcAft>
        <a:buClr>
          <a:schemeClr val="tx2"/>
        </a:buClr>
        <a:buFont typeface="Arial" pitchFamily="34" charset="0"/>
        <a:buChar char="–"/>
        <a:defRPr sz="1200">
          <a:solidFill>
            <a:schemeClr val="tx1"/>
          </a:solidFill>
          <a:latin typeface="+mn-lt"/>
          <a:ea typeface="ＭＳ Ｐゴシック" pitchFamily="34" charset="-128"/>
          <a:cs typeface="+mn-cs"/>
        </a:defRPr>
      </a:lvl5pPr>
      <a:lvl6pPr marL="17113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6pPr>
      <a:lvl7pPr marL="21685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7pPr>
      <a:lvl8pPr marL="26257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8pPr>
      <a:lvl9pPr marL="30829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2530"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22531"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22532"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2533" name="Picture 10" descr="KANTAR_WP_S_RGB.png"/>
          <p:cNvPicPr>
            <a:picLocks noChangeAspect="1"/>
          </p:cNvPicPr>
          <p:nvPr/>
        </p:nvPicPr>
        <p:blipFill>
          <a:blip r:embed="rId13">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22535"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2536"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057" name="Text Box 51"/>
          <p:cNvSpPr txBox="1">
            <a:spLocks noChangeArrowheads="1"/>
          </p:cNvSpPr>
          <p:nvPr/>
        </p:nvSpPr>
        <p:spPr bwMode="auto">
          <a:xfrm>
            <a:off x="5783263" y="6237288"/>
            <a:ext cx="3360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9th of June 2013</a:t>
            </a:r>
          </a:p>
        </p:txBody>
      </p:sp>
    </p:spTree>
  </p:cSld>
  <p:clrMap bg1="lt1" tx1="dk1" bg2="lt2" tx2="dk2" accent1="accent1" accent2="accent2" accent3="accent3" accent4="accent4" accent5="accent5" accent6="accent6" hlink="hlink" folHlink="folHlink"/>
  <p:sldLayoutIdLst>
    <p:sldLayoutId id="2147489512" r:id="rId1"/>
    <p:sldLayoutId id="2147489513" r:id="rId2"/>
    <p:sldLayoutId id="2147489514" r:id="rId3"/>
    <p:sldLayoutId id="2147489515" r:id="rId4"/>
    <p:sldLayoutId id="2147489516" r:id="rId5"/>
    <p:sldLayoutId id="2147489517" r:id="rId6"/>
    <p:sldLayoutId id="2147489518" r:id="rId7"/>
    <p:sldLayoutId id="2147489519" r:id="rId8"/>
    <p:sldLayoutId id="2147489520" r:id="rId9"/>
    <p:sldLayoutId id="2147489521" r:id="rId10"/>
    <p:sldLayoutId id="2147489522" r:id="rId11"/>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6386" name="Picture 10" descr="logo_strip"/>
          <p:cNvPicPr>
            <a:picLocks noChangeAspect="1" noChangeArrowheads="1"/>
          </p:cNvPicPr>
          <p:nvPr/>
        </p:nvPicPr>
        <p:blipFill>
          <a:blip r:embed="rId15" cstate="print"/>
          <a:srcRect/>
          <a:stretch>
            <a:fillRect/>
          </a:stretch>
        </p:blipFill>
        <p:spPr bwMode="auto">
          <a:xfrm>
            <a:off x="0" y="6210300"/>
            <a:ext cx="9144000" cy="647700"/>
          </a:xfrm>
          <a:prstGeom prst="rect">
            <a:avLst/>
          </a:prstGeom>
          <a:noFill/>
          <a:ln w="9525">
            <a:noFill/>
            <a:miter lim="800000"/>
            <a:headEnd/>
            <a:tailEnd/>
          </a:ln>
        </p:spPr>
      </p:pic>
      <p:sp>
        <p:nvSpPr>
          <p:cNvPr id="16387" name="Rectangle 2"/>
          <p:cNvSpPr>
            <a:spLocks noGrp="1" noChangeArrowheads="1"/>
          </p:cNvSpPr>
          <p:nvPr>
            <p:ph type="title"/>
          </p:nvPr>
        </p:nvSpPr>
        <p:spPr bwMode="auto">
          <a:xfrm>
            <a:off x="485775" y="446088"/>
            <a:ext cx="8154988" cy="965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6388" name="Rectangle 3"/>
          <p:cNvSpPr>
            <a:spLocks noGrp="1" noChangeArrowheads="1"/>
          </p:cNvSpPr>
          <p:nvPr>
            <p:ph type="body" idx="1"/>
          </p:nvPr>
        </p:nvSpPr>
        <p:spPr bwMode="auto">
          <a:xfrm>
            <a:off x="485775" y="1449388"/>
            <a:ext cx="8154988" cy="4765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solidFill>
                  <a:schemeClr val="tx2"/>
                </a:solidFill>
                <a:ea typeface="ヒラギノ角ゴ Pro W3" charset="-128"/>
              </a:defRPr>
            </a:lvl1pPr>
          </a:lstStyle>
          <a:p>
            <a:pPr fontAlgn="auto">
              <a:spcBef>
                <a:spcPts val="0"/>
              </a:spcBef>
              <a:spcAft>
                <a:spcPts val="0"/>
              </a:spcAft>
            </a:pPr>
            <a:fld id="{E4FDC220-849D-42B9-96C7-D4F920001912}" type="datetime1">
              <a:rPr lang="en-US">
                <a:solidFill>
                  <a:srgbClr val="92D400"/>
                </a:solidFill>
                <a:latin typeface="Arial"/>
              </a:rPr>
              <a:pPr fontAlgn="auto">
                <a:spcBef>
                  <a:spcPts val="0"/>
                </a:spcBef>
                <a:spcAft>
                  <a:spcPts val="0"/>
                </a:spcAft>
              </a:pPr>
              <a:t>11/7/2016</a:t>
            </a:fld>
            <a:endParaRPr lang="en-US">
              <a:solidFill>
                <a:srgbClr val="92D400"/>
              </a:solidFill>
              <a:latin typeface="Arial"/>
            </a:endParaRPr>
          </a:p>
        </p:txBody>
      </p:sp>
      <p:sp>
        <p:nvSpPr>
          <p:cNvPr id="5126"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latin typeface="Arial" charset="0"/>
                <a:ea typeface="ヒラギノ角ゴ Pro W3" charset="-128"/>
                <a:cs typeface="ヒラギノ角ゴ Pro W3" charset="-128"/>
              </a:defRPr>
            </a:lvl1pPr>
          </a:lstStyle>
          <a:p>
            <a:pPr fontAlgn="auto">
              <a:spcBef>
                <a:spcPts val="0"/>
              </a:spcBef>
              <a:spcAft>
                <a:spcPts val="0"/>
              </a:spcAft>
              <a:defRPr/>
            </a:pPr>
            <a:endParaRPr lang="en-GB">
              <a:solidFill>
                <a:srgbClr val="989898"/>
              </a:solidFill>
            </a:endParaRPr>
          </a:p>
        </p:txBody>
      </p:sp>
      <p:sp>
        <p:nvSpPr>
          <p:cNvPr id="5127"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ea typeface="ヒラギノ角ゴ Pro W3" charset="-128"/>
              </a:defRPr>
            </a:lvl1pPr>
          </a:lstStyle>
          <a:p>
            <a:pPr fontAlgn="auto">
              <a:spcBef>
                <a:spcPts val="0"/>
              </a:spcBef>
              <a:spcAft>
                <a:spcPts val="0"/>
              </a:spcAft>
            </a:pPr>
            <a:fld id="{A9EDDD27-3049-4A2D-9E3B-7A90D70E6FC5}" type="slidenum">
              <a:rPr lang="en-US">
                <a:solidFill>
                  <a:srgbClr val="989898"/>
                </a:solidFill>
                <a:latin typeface="Arial"/>
              </a:rPr>
              <a:pPr fontAlgn="auto">
                <a:spcBef>
                  <a:spcPts val="0"/>
                </a:spcBef>
                <a:spcAft>
                  <a:spcPts val="0"/>
                </a:spcAft>
              </a:pPr>
              <a:t>‹#›</a:t>
            </a:fld>
            <a:endParaRPr lang="en-US">
              <a:solidFill>
                <a:srgbClr val="989898"/>
              </a:solidFill>
              <a:latin typeface="Arial"/>
            </a:endParaRPr>
          </a:p>
        </p:txBody>
      </p:sp>
      <p:sp>
        <p:nvSpPr>
          <p:cNvPr id="5128" name="Footer Placeholder 4"/>
          <p:cNvSpPr txBox="1">
            <a:spLocks noGrp="1"/>
          </p:cNvSpPr>
          <p:nvPr/>
        </p:nvSpPr>
        <p:spPr bwMode="auto">
          <a:xfrm>
            <a:off x="8004175" y="6688138"/>
            <a:ext cx="1042988" cy="117475"/>
          </a:xfrm>
          <a:prstGeom prst="rect">
            <a:avLst/>
          </a:prstGeom>
          <a:noFill/>
          <a:ln w="9525">
            <a:noFill/>
            <a:miter lim="800000"/>
            <a:headEnd/>
            <a:tailEnd/>
          </a:ln>
        </p:spPr>
        <p:txBody>
          <a:bodyPr lIns="0" tIns="0" rIns="0" bIns="0"/>
          <a:lstStyle/>
          <a:p>
            <a:pPr algn="r" eaLnBrk="0" fontAlgn="auto" hangingPunct="0">
              <a:spcBef>
                <a:spcPts val="0"/>
              </a:spcBef>
              <a:spcAft>
                <a:spcPts val="0"/>
              </a:spcAft>
            </a:pPr>
            <a:r>
              <a:rPr lang="en-US" sz="600">
                <a:solidFill>
                  <a:srgbClr val="989898"/>
                </a:solidFill>
                <a:latin typeface="Arial"/>
                <a:ea typeface="ヒラギノ角ゴ Pro W3" charset="-128"/>
              </a:rPr>
              <a:t>© Kantar Worldpanel</a:t>
            </a:r>
          </a:p>
        </p:txBody>
      </p:sp>
    </p:spTree>
    <p:extLst>
      <p:ext uri="{BB962C8B-B14F-4D97-AF65-F5344CB8AC3E}">
        <p14:creationId xmlns:p14="http://schemas.microsoft.com/office/powerpoint/2010/main" val="2286346539"/>
      </p:ext>
    </p:extLst>
  </p:cSld>
  <p:clrMap bg1="lt1" tx1="dk1" bg2="lt2" tx2="dk2" accent1="accent1" accent2="accent2" accent3="accent3" accent4="accent4" accent5="accent5" accent6="accent6" hlink="hlink" folHlink="folHlink"/>
  <p:sldLayoutIdLst>
    <p:sldLayoutId id="2147489527" r:id="rId1"/>
    <p:sldLayoutId id="2147489528" r:id="rId2"/>
    <p:sldLayoutId id="2147489529" r:id="rId3"/>
    <p:sldLayoutId id="2147489530" r:id="rId4"/>
    <p:sldLayoutId id="2147489531" r:id="rId5"/>
    <p:sldLayoutId id="2147489532" r:id="rId6"/>
    <p:sldLayoutId id="2147489533" r:id="rId7"/>
    <p:sldLayoutId id="2147489534" r:id="rId8"/>
    <p:sldLayoutId id="2147489535" r:id="rId9"/>
    <p:sldLayoutId id="2147489536" r:id="rId10"/>
    <p:sldLayoutId id="2147489537" r:id="rId11"/>
    <p:sldLayoutId id="2147489538" r:id="rId12"/>
    <p:sldLayoutId id="2147489540" r:id="rId13"/>
  </p:sldLayoutIdLst>
  <p:hf hdr="0" ftr="0" dt="0"/>
  <p:txStyles>
    <p:titleStyle>
      <a:lvl1pPr algn="l" rtl="0" eaLnBrk="0" fontAlgn="base" hangingPunct="0">
        <a:spcBef>
          <a:spcPct val="0"/>
        </a:spcBef>
        <a:spcAft>
          <a:spcPct val="0"/>
        </a:spcAft>
        <a:defRPr sz="2000">
          <a:solidFill>
            <a:schemeClr val="tx2"/>
          </a:solidFill>
          <a:latin typeface="+mj-lt"/>
          <a:ea typeface="MS PGothic"/>
          <a:cs typeface="MS PGothic"/>
        </a:defRPr>
      </a:lvl1pPr>
      <a:lvl2pPr algn="l" rtl="0" eaLnBrk="0" fontAlgn="base" hangingPunct="0">
        <a:spcBef>
          <a:spcPct val="0"/>
        </a:spcBef>
        <a:spcAft>
          <a:spcPct val="0"/>
        </a:spcAft>
        <a:defRPr sz="2000">
          <a:solidFill>
            <a:schemeClr val="tx2"/>
          </a:solidFill>
          <a:latin typeface="Arial" charset="0"/>
          <a:ea typeface="MS PGothic"/>
          <a:cs typeface="MS PGothic"/>
        </a:defRPr>
      </a:lvl2pPr>
      <a:lvl3pPr algn="l" rtl="0" eaLnBrk="0" fontAlgn="base" hangingPunct="0">
        <a:spcBef>
          <a:spcPct val="0"/>
        </a:spcBef>
        <a:spcAft>
          <a:spcPct val="0"/>
        </a:spcAft>
        <a:defRPr sz="2000">
          <a:solidFill>
            <a:schemeClr val="tx2"/>
          </a:solidFill>
          <a:latin typeface="Arial" charset="0"/>
          <a:ea typeface="MS PGothic"/>
          <a:cs typeface="MS PGothic"/>
        </a:defRPr>
      </a:lvl3pPr>
      <a:lvl4pPr algn="l" rtl="0" eaLnBrk="0" fontAlgn="base" hangingPunct="0">
        <a:spcBef>
          <a:spcPct val="0"/>
        </a:spcBef>
        <a:spcAft>
          <a:spcPct val="0"/>
        </a:spcAft>
        <a:defRPr sz="2000">
          <a:solidFill>
            <a:schemeClr val="tx2"/>
          </a:solidFill>
          <a:latin typeface="Arial" charset="0"/>
          <a:ea typeface="MS PGothic"/>
          <a:cs typeface="MS PGothic"/>
        </a:defRPr>
      </a:lvl4pPr>
      <a:lvl5pPr algn="l" rtl="0" eaLnBrk="0" fontAlgn="base" hangingPunct="0">
        <a:spcBef>
          <a:spcPct val="0"/>
        </a:spcBef>
        <a:spcAft>
          <a:spcPct val="0"/>
        </a:spcAft>
        <a:defRPr sz="2000">
          <a:solidFill>
            <a:schemeClr val="tx2"/>
          </a:solidFill>
          <a:latin typeface="Arial" charset="0"/>
          <a:ea typeface="MS PGothic"/>
          <a:cs typeface="MS PGothic"/>
        </a:defRPr>
      </a:lvl5pPr>
      <a:lvl6pPr marL="457200" algn="l" rtl="0" fontAlgn="base">
        <a:spcBef>
          <a:spcPct val="0"/>
        </a:spcBef>
        <a:spcAft>
          <a:spcPct val="0"/>
        </a:spcAft>
        <a:defRPr sz="2000">
          <a:solidFill>
            <a:schemeClr val="bg1"/>
          </a:solidFill>
          <a:latin typeface="Arial" charset="0"/>
        </a:defRPr>
      </a:lvl6pPr>
      <a:lvl7pPr marL="914400" algn="l" rtl="0" fontAlgn="base">
        <a:spcBef>
          <a:spcPct val="0"/>
        </a:spcBef>
        <a:spcAft>
          <a:spcPct val="0"/>
        </a:spcAft>
        <a:defRPr sz="2000">
          <a:solidFill>
            <a:schemeClr val="bg1"/>
          </a:solidFill>
          <a:latin typeface="Arial" charset="0"/>
        </a:defRPr>
      </a:lvl7pPr>
      <a:lvl8pPr marL="1371600" algn="l" rtl="0" fontAlgn="base">
        <a:spcBef>
          <a:spcPct val="0"/>
        </a:spcBef>
        <a:spcAft>
          <a:spcPct val="0"/>
        </a:spcAft>
        <a:defRPr sz="2000">
          <a:solidFill>
            <a:schemeClr val="bg1"/>
          </a:solidFill>
          <a:latin typeface="Arial" charset="0"/>
        </a:defRPr>
      </a:lvl8pPr>
      <a:lvl9pPr marL="1828800" algn="l" rtl="0" fontAlgn="base">
        <a:spcBef>
          <a:spcPct val="0"/>
        </a:spcBef>
        <a:spcAft>
          <a:spcPct val="0"/>
        </a:spcAft>
        <a:defRPr sz="2000">
          <a:solidFill>
            <a:schemeClr val="bg1"/>
          </a:solidFill>
          <a:latin typeface="Arial" charset="0"/>
        </a:defRPr>
      </a:lvl9pPr>
    </p:titleStyle>
    <p:bodyStyle>
      <a:lvl1pPr marL="177800" indent="-177800" algn="l" rtl="0" eaLnBrk="0" fontAlgn="base" hangingPunct="0">
        <a:spcBef>
          <a:spcPct val="50000"/>
        </a:spcBef>
        <a:spcAft>
          <a:spcPct val="0"/>
        </a:spcAft>
        <a:buClr>
          <a:schemeClr val="tx2"/>
        </a:buClr>
        <a:buFont typeface="Arial" pitchFamily="34" charset="0"/>
        <a:buChar char="–"/>
        <a:defRPr>
          <a:solidFill>
            <a:schemeClr val="tx1"/>
          </a:solidFill>
          <a:latin typeface="+mn-lt"/>
          <a:ea typeface="MS PGothic"/>
          <a:cs typeface="MS PGothic"/>
        </a:defRPr>
      </a:lvl1pPr>
      <a:lvl2pPr marL="541338" indent="-184150" algn="l" rtl="0" eaLnBrk="0" fontAlgn="base" hangingPunct="0">
        <a:spcBef>
          <a:spcPct val="50000"/>
        </a:spcBef>
        <a:spcAft>
          <a:spcPct val="0"/>
        </a:spcAft>
        <a:buClr>
          <a:schemeClr val="tx2"/>
        </a:buClr>
        <a:buFont typeface="Arial" pitchFamily="34" charset="0"/>
        <a:buChar char="–"/>
        <a:defRPr sz="1600">
          <a:solidFill>
            <a:schemeClr val="tx1"/>
          </a:solidFill>
          <a:latin typeface="+mn-lt"/>
          <a:ea typeface="MS PGothic"/>
          <a:cs typeface="MS PGothic"/>
        </a:defRPr>
      </a:lvl2pPr>
      <a:lvl3pPr marL="896938" indent="-176213" algn="l" rtl="0" eaLnBrk="0" fontAlgn="base" hangingPunct="0">
        <a:spcBef>
          <a:spcPct val="50000"/>
        </a:spcBef>
        <a:spcAft>
          <a:spcPct val="0"/>
        </a:spcAft>
        <a:buClr>
          <a:schemeClr val="tx2"/>
        </a:buClr>
        <a:buFont typeface="Arial" pitchFamily="34" charset="0"/>
        <a:buChar char="–"/>
        <a:defRPr sz="1400">
          <a:solidFill>
            <a:schemeClr val="tx1"/>
          </a:solidFill>
          <a:latin typeface="+mn-lt"/>
          <a:ea typeface="MS PGothic"/>
          <a:cs typeface="MS PGothic"/>
        </a:defRPr>
      </a:lvl3pPr>
      <a:lvl4pPr marL="1252538" indent="-176213" algn="l" rtl="0" eaLnBrk="0" fontAlgn="base" hangingPunct="0">
        <a:spcBef>
          <a:spcPct val="50000"/>
        </a:spcBef>
        <a:spcAft>
          <a:spcPct val="0"/>
        </a:spcAft>
        <a:buClr>
          <a:schemeClr val="tx2"/>
        </a:buClr>
        <a:buFont typeface="Arial" pitchFamily="34" charset="0"/>
        <a:buChar char="–"/>
        <a:defRPr sz="1200">
          <a:solidFill>
            <a:schemeClr val="tx1"/>
          </a:solidFill>
          <a:latin typeface="+mn-lt"/>
          <a:ea typeface="MS PGothic"/>
          <a:cs typeface="MS PGothic"/>
        </a:defRPr>
      </a:lvl4pPr>
      <a:lvl5pPr marL="1616075" indent="-184150" algn="l" rtl="0" eaLnBrk="0" fontAlgn="base" hangingPunct="0">
        <a:spcBef>
          <a:spcPct val="50000"/>
        </a:spcBef>
        <a:spcAft>
          <a:spcPct val="0"/>
        </a:spcAft>
        <a:buClr>
          <a:schemeClr val="tx2"/>
        </a:buClr>
        <a:buFont typeface="Arial" pitchFamily="34" charset="0"/>
        <a:buChar char="–"/>
        <a:defRPr sz="1200">
          <a:solidFill>
            <a:schemeClr val="tx1"/>
          </a:solidFill>
          <a:latin typeface="+mn-lt"/>
          <a:ea typeface="MS PGothic"/>
          <a:cs typeface="MS PGothic"/>
        </a:defRPr>
      </a:lvl5pPr>
      <a:lvl6pPr marL="2073275" indent="-184150" algn="l" rtl="0" fontAlgn="base">
        <a:spcBef>
          <a:spcPct val="50000"/>
        </a:spcBef>
        <a:spcAft>
          <a:spcPct val="0"/>
        </a:spcAft>
        <a:buClr>
          <a:schemeClr val="accent1"/>
        </a:buClr>
        <a:buFont typeface="Arial" charset="0"/>
        <a:buChar char="–"/>
        <a:defRPr sz="1200">
          <a:solidFill>
            <a:schemeClr val="bg2"/>
          </a:solidFill>
          <a:latin typeface="+mn-lt"/>
        </a:defRPr>
      </a:lvl6pPr>
      <a:lvl7pPr marL="2530475" indent="-184150" algn="l" rtl="0" fontAlgn="base">
        <a:spcBef>
          <a:spcPct val="50000"/>
        </a:spcBef>
        <a:spcAft>
          <a:spcPct val="0"/>
        </a:spcAft>
        <a:buClr>
          <a:schemeClr val="accent1"/>
        </a:buClr>
        <a:buFont typeface="Arial" charset="0"/>
        <a:buChar char="–"/>
        <a:defRPr sz="1200">
          <a:solidFill>
            <a:schemeClr val="bg2"/>
          </a:solidFill>
          <a:latin typeface="+mn-lt"/>
        </a:defRPr>
      </a:lvl7pPr>
      <a:lvl8pPr marL="2987675" indent="-184150" algn="l" rtl="0" fontAlgn="base">
        <a:spcBef>
          <a:spcPct val="50000"/>
        </a:spcBef>
        <a:spcAft>
          <a:spcPct val="0"/>
        </a:spcAft>
        <a:buClr>
          <a:schemeClr val="accent1"/>
        </a:buClr>
        <a:buFont typeface="Arial" charset="0"/>
        <a:buChar char="–"/>
        <a:defRPr sz="1200">
          <a:solidFill>
            <a:schemeClr val="bg2"/>
          </a:solidFill>
          <a:latin typeface="+mn-lt"/>
        </a:defRPr>
      </a:lvl8pPr>
      <a:lvl9pPr marL="3444875" indent="-184150" algn="l" rtl="0" fontAlgn="base">
        <a:spcBef>
          <a:spcPct val="50000"/>
        </a:spcBef>
        <a:spcAft>
          <a:spcPct val="0"/>
        </a:spcAft>
        <a:buClr>
          <a:schemeClr val="accent1"/>
        </a:buClr>
        <a:buFont typeface="Arial" charset="0"/>
        <a:buChar char="–"/>
        <a:defRPr sz="12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descr="logo_str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485775" y="2582863"/>
            <a:ext cx="57578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3076" name="Rectangle 3"/>
          <p:cNvSpPr>
            <a:spLocks noGrp="1" noChangeArrowheads="1"/>
          </p:cNvSpPr>
          <p:nvPr>
            <p:ph type="body" idx="1"/>
          </p:nvPr>
        </p:nvSpPr>
        <p:spPr bwMode="auto">
          <a:xfrm>
            <a:off x="485775" y="4797425"/>
            <a:ext cx="81549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89898"/>
                </a:solidFill>
                <a:latin typeface="+mn-lt"/>
                <a:ea typeface="ヒラギノ角ゴ Pro W3" charset="-128"/>
                <a:cs typeface="+mn-cs"/>
              </a:defRPr>
            </a:lvl1pPr>
          </a:lstStyle>
          <a:p>
            <a:pPr>
              <a:defRPr/>
            </a:pPr>
            <a:fld id="{1928E5B5-37C9-4077-AFF6-AF9900F431E7}" type="datetime1">
              <a:rPr lang="en-GB"/>
              <a:pPr>
                <a:defRPr/>
              </a:pPr>
              <a:t>07/11/2016</a:t>
            </a:fld>
            <a:endParaRPr lang="en-GB"/>
          </a:p>
        </p:txBody>
      </p:sp>
      <p:sp>
        <p:nvSpPr>
          <p:cNvPr id="7174"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ヒラギノ角ゴ Pro W3" charset="-128"/>
              </a:defRPr>
            </a:lvl1pPr>
          </a:lstStyle>
          <a:p>
            <a:pPr>
              <a:defRPr/>
            </a:pPr>
            <a:endParaRPr lang="en-GB"/>
          </a:p>
        </p:txBody>
      </p:sp>
      <p:sp>
        <p:nvSpPr>
          <p:cNvPr id="7175"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mn-cs"/>
              </a:defRPr>
            </a:lvl1pPr>
          </a:lstStyle>
          <a:p>
            <a:pPr>
              <a:defRPr/>
            </a:pPr>
            <a:fld id="{B2B15B7A-0E20-4EDB-972B-F191B9EA75EA}" type="slidenum">
              <a:rPr lang="en-GB"/>
              <a:pPr>
                <a:defRPr/>
              </a:pPr>
              <a:t>‹#›</a:t>
            </a:fld>
            <a:endParaRPr lang="en-GB"/>
          </a:p>
        </p:txBody>
      </p:sp>
      <p:sp>
        <p:nvSpPr>
          <p:cNvPr id="3080"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989898"/>
                </a:solidFill>
                <a:ea typeface="ヒラギノ角ゴ Pro W3"/>
                <a:cs typeface="ヒラギノ角ゴ Pro W3"/>
              </a:rPr>
              <a:t>© Kantar Worldpanel</a:t>
            </a:r>
          </a:p>
        </p:txBody>
      </p:sp>
    </p:spTree>
  </p:cSld>
  <p:clrMap bg1="dk2" tx1="lt1" bg2="dk1" tx2="lt2" accent1="accent1" accent2="accent2" accent3="accent3" accent4="accent4" accent5="accent5" accent6="accent6" hlink="hlink" folHlink="folHlink"/>
  <p:sldLayoutIdLst>
    <p:sldLayoutId id="2147489319" r:id="rId1"/>
    <p:sldLayoutId id="2147489320" r:id="rId2"/>
    <p:sldLayoutId id="2147489321" r:id="rId3"/>
    <p:sldLayoutId id="2147489322" r:id="rId4"/>
    <p:sldLayoutId id="2147489323" r:id="rId5"/>
    <p:sldLayoutId id="2147489324" r:id="rId6"/>
    <p:sldLayoutId id="2147489325" r:id="rId7"/>
    <p:sldLayoutId id="2147489326" r:id="rId8"/>
    <p:sldLayoutId id="2147489327" r:id="rId9"/>
    <p:sldLayoutId id="2147489328" r:id="rId10"/>
    <p:sldLayoutId id="2147489329" r:id="rId11"/>
  </p:sldLayoutIdLst>
  <p:hf hdr="0" ftr="0" dt="0"/>
  <p:txStyles>
    <p:titleStyle>
      <a:lvl1pPr algn="l" rtl="0" eaLnBrk="0" fontAlgn="base" hangingPunct="0">
        <a:spcBef>
          <a:spcPct val="0"/>
        </a:spcBef>
        <a:spcAft>
          <a:spcPct val="0"/>
        </a:spcAft>
        <a:defRPr sz="2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5pPr>
      <a:lvl6pPr marL="457200" algn="l" rtl="0" fontAlgn="base">
        <a:spcBef>
          <a:spcPct val="0"/>
        </a:spcBef>
        <a:spcAft>
          <a:spcPct val="0"/>
        </a:spcAft>
        <a:defRPr sz="2000">
          <a:solidFill>
            <a:schemeClr val="bg2"/>
          </a:solidFill>
          <a:latin typeface="Arial" pitchFamily="34" charset="0"/>
          <a:ea typeface="ＭＳ Ｐゴシック" pitchFamily="34" charset="-128"/>
        </a:defRPr>
      </a:lvl6pPr>
      <a:lvl7pPr marL="914400" algn="l" rtl="0" fontAlgn="base">
        <a:spcBef>
          <a:spcPct val="0"/>
        </a:spcBef>
        <a:spcAft>
          <a:spcPct val="0"/>
        </a:spcAft>
        <a:defRPr sz="2000">
          <a:solidFill>
            <a:schemeClr val="bg2"/>
          </a:solidFill>
          <a:latin typeface="Arial" pitchFamily="34" charset="0"/>
          <a:ea typeface="ＭＳ Ｐゴシック" pitchFamily="34" charset="-128"/>
        </a:defRPr>
      </a:lvl7pPr>
      <a:lvl8pPr marL="1371600" algn="l" rtl="0" fontAlgn="base">
        <a:spcBef>
          <a:spcPct val="0"/>
        </a:spcBef>
        <a:spcAft>
          <a:spcPct val="0"/>
        </a:spcAft>
        <a:defRPr sz="2000">
          <a:solidFill>
            <a:schemeClr val="bg2"/>
          </a:solidFill>
          <a:latin typeface="Arial" pitchFamily="34" charset="0"/>
          <a:ea typeface="ＭＳ Ｐゴシック" pitchFamily="34" charset="-128"/>
        </a:defRPr>
      </a:lvl8pPr>
      <a:lvl9pPr marL="1828800" algn="l" rtl="0" fontAlgn="base">
        <a:spcBef>
          <a:spcPct val="0"/>
        </a:spcBef>
        <a:spcAft>
          <a:spcPct val="0"/>
        </a:spcAft>
        <a:defRPr sz="2000">
          <a:solidFill>
            <a:schemeClr val="bg2"/>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bg1"/>
        </a:buClr>
        <a:buFont typeface="Arial" pitchFamily="34" charset="0"/>
        <a:buChar char="–"/>
        <a:defRPr sz="3200">
          <a:solidFill>
            <a:schemeClr val="bg1"/>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bg1"/>
        </a:buClr>
        <a:buFont typeface="Arial" pitchFamily="34" charset="0"/>
        <a:buChar char="–"/>
        <a:defRPr sz="1600">
          <a:solidFill>
            <a:schemeClr val="bg1"/>
          </a:solidFill>
          <a:latin typeface="+mn-lt"/>
          <a:ea typeface="ＭＳ Ｐゴシック" pitchFamily="34" charset="-128"/>
        </a:defRPr>
      </a:lvl2pPr>
      <a:lvl3pPr marL="896938" indent="-176213" algn="l" rtl="0" eaLnBrk="0" fontAlgn="base" hangingPunct="0">
        <a:spcBef>
          <a:spcPct val="50000"/>
        </a:spcBef>
        <a:spcAft>
          <a:spcPct val="0"/>
        </a:spcAft>
        <a:buClr>
          <a:schemeClr val="bg1"/>
        </a:buClr>
        <a:buFont typeface="Arial" pitchFamily="34" charset="0"/>
        <a:buChar char="–"/>
        <a:defRPr sz="1400">
          <a:solidFill>
            <a:schemeClr val="bg1"/>
          </a:solidFill>
          <a:latin typeface="+mn-lt"/>
          <a:ea typeface="ＭＳ Ｐゴシック" pitchFamily="34" charset="-128"/>
        </a:defRPr>
      </a:lvl3pPr>
      <a:lvl4pPr marL="1252538" indent="-176213"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4pPr>
      <a:lvl5pPr marL="1616075" indent="-184150"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5pPr>
      <a:lvl6pPr marL="20732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6pPr>
      <a:lvl7pPr marL="25304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7pPr>
      <a:lvl8pPr marL="29876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8pPr>
      <a:lvl9pPr marL="34448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098"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4099"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4100"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4101" name="Picture 10" descr="KANTAR_WP_S_RGB.png"/>
          <p:cNvPicPr>
            <a:picLocks noChangeAspect="1"/>
          </p:cNvPicPr>
          <p:nvPr/>
        </p:nvPicPr>
        <p:blipFill>
          <a:blip r:embed="rId14">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4103"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4104"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4105" name="Text Box 51"/>
          <p:cNvSpPr txBox="1">
            <a:spLocks noChangeArrowheads="1"/>
          </p:cNvSpPr>
          <p:nvPr/>
        </p:nvSpPr>
        <p:spPr bwMode="auto">
          <a:xfrm>
            <a:off x="5357813" y="6438900"/>
            <a:ext cx="3814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330" r:id="rId1"/>
    <p:sldLayoutId id="2147489331" r:id="rId2"/>
    <p:sldLayoutId id="2147489332" r:id="rId3"/>
    <p:sldLayoutId id="2147489333" r:id="rId4"/>
    <p:sldLayoutId id="2147489334" r:id="rId5"/>
    <p:sldLayoutId id="2147489335" r:id="rId6"/>
    <p:sldLayoutId id="2147489336" r:id="rId7"/>
    <p:sldLayoutId id="2147489337" r:id="rId8"/>
    <p:sldLayoutId id="2147489338" r:id="rId9"/>
    <p:sldLayoutId id="2147489339" r:id="rId10"/>
    <p:sldLayoutId id="2147489340" r:id="rId11"/>
    <p:sldLayoutId id="2147489341" r:id="rId12"/>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122"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5123"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5124"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5125" name="Picture 10" descr="KANTAR_WP_S_RGB.png"/>
          <p:cNvPicPr>
            <a:picLocks noChangeAspect="1"/>
          </p:cNvPicPr>
          <p:nvPr/>
        </p:nvPicPr>
        <p:blipFill>
          <a:blip r:embed="rId13">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5127"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5128"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5129" name="Text Box 51"/>
          <p:cNvSpPr txBox="1">
            <a:spLocks noChangeArrowheads="1"/>
          </p:cNvSpPr>
          <p:nvPr/>
        </p:nvSpPr>
        <p:spPr bwMode="auto">
          <a:xfrm>
            <a:off x="5357813" y="6438900"/>
            <a:ext cx="3814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342" r:id="rId1"/>
    <p:sldLayoutId id="2147489343" r:id="rId2"/>
    <p:sldLayoutId id="2147489344" r:id="rId3"/>
    <p:sldLayoutId id="2147489345" r:id="rId4"/>
    <p:sldLayoutId id="2147489346" r:id="rId5"/>
    <p:sldLayoutId id="2147489347" r:id="rId6"/>
    <p:sldLayoutId id="2147489348" r:id="rId7"/>
    <p:sldLayoutId id="2147489349" r:id="rId8"/>
    <p:sldLayoutId id="2147489350" r:id="rId9"/>
    <p:sldLayoutId id="2147489351" r:id="rId10"/>
    <p:sldLayoutId id="2147489352" r:id="rId11"/>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146"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6147"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6148"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6149" name="Picture 10" descr="KANTAR_WP_S_RGB.png"/>
          <p:cNvPicPr>
            <a:picLocks noChangeAspect="1"/>
          </p:cNvPicPr>
          <p:nvPr/>
        </p:nvPicPr>
        <p:blipFill>
          <a:blip r:embed="rId13">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6151"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6152"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6153" name="Text Box 51"/>
          <p:cNvSpPr txBox="1">
            <a:spLocks noChangeArrowheads="1"/>
          </p:cNvSpPr>
          <p:nvPr/>
        </p:nvSpPr>
        <p:spPr bwMode="auto">
          <a:xfrm>
            <a:off x="5357813" y="6438900"/>
            <a:ext cx="3814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353" r:id="rId1"/>
    <p:sldLayoutId id="2147489354" r:id="rId2"/>
    <p:sldLayoutId id="2147489355" r:id="rId3"/>
    <p:sldLayoutId id="2147489356" r:id="rId4"/>
    <p:sldLayoutId id="2147489357" r:id="rId5"/>
    <p:sldLayoutId id="2147489358" r:id="rId6"/>
    <p:sldLayoutId id="2147489359" r:id="rId7"/>
    <p:sldLayoutId id="2147489360" r:id="rId8"/>
    <p:sldLayoutId id="2147489361" r:id="rId9"/>
    <p:sldLayoutId id="2147489362" r:id="rId10"/>
    <p:sldLayoutId id="2147489363" r:id="rId11"/>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7171"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7172"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7173" name="Picture 10" descr="KANTAR_WP_S_RGB.png"/>
          <p:cNvPicPr>
            <a:picLocks noChangeAspect="1"/>
          </p:cNvPicPr>
          <p:nvPr/>
        </p:nvPicPr>
        <p:blipFill>
          <a:blip r:embed="rId13">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7175"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7176"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7177" name="Text Box 51"/>
          <p:cNvSpPr txBox="1">
            <a:spLocks noChangeArrowheads="1"/>
          </p:cNvSpPr>
          <p:nvPr/>
        </p:nvSpPr>
        <p:spPr bwMode="auto">
          <a:xfrm>
            <a:off x="5357813" y="6438900"/>
            <a:ext cx="3814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364" r:id="rId1"/>
    <p:sldLayoutId id="2147489365" r:id="rId2"/>
    <p:sldLayoutId id="2147489366" r:id="rId3"/>
    <p:sldLayoutId id="2147489367" r:id="rId4"/>
    <p:sldLayoutId id="2147489368" r:id="rId5"/>
    <p:sldLayoutId id="2147489369" r:id="rId6"/>
    <p:sldLayoutId id="2147489370" r:id="rId7"/>
    <p:sldLayoutId id="2147489371" r:id="rId8"/>
    <p:sldLayoutId id="2147489372" r:id="rId9"/>
    <p:sldLayoutId id="2147489373" r:id="rId10"/>
    <p:sldLayoutId id="2147489374" r:id="rId11"/>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194"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8195"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8196"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8197" name="Picture 10" descr="KANTAR_WP_S_RGB.png"/>
          <p:cNvPicPr>
            <a:picLocks noChangeAspect="1"/>
          </p:cNvPicPr>
          <p:nvPr/>
        </p:nvPicPr>
        <p:blipFill>
          <a:blip r:embed="rId13">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8199"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8200"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8201" name="Text Box 51"/>
          <p:cNvSpPr txBox="1">
            <a:spLocks noChangeArrowheads="1"/>
          </p:cNvSpPr>
          <p:nvPr/>
        </p:nvSpPr>
        <p:spPr bwMode="auto">
          <a:xfrm>
            <a:off x="5357813" y="6438900"/>
            <a:ext cx="3814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375" r:id="rId1"/>
    <p:sldLayoutId id="2147489376" r:id="rId2"/>
    <p:sldLayoutId id="2147489377" r:id="rId3"/>
    <p:sldLayoutId id="2147489378" r:id="rId4"/>
    <p:sldLayoutId id="2147489379" r:id="rId5"/>
    <p:sldLayoutId id="2147489380" r:id="rId6"/>
    <p:sldLayoutId id="2147489381" r:id="rId7"/>
    <p:sldLayoutId id="2147489382" r:id="rId8"/>
    <p:sldLayoutId id="2147489383" r:id="rId9"/>
    <p:sldLayoutId id="2147489384" r:id="rId10"/>
    <p:sldLayoutId id="2147489385" r:id="rId11"/>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10" descr="logo_str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bwMode="auto">
          <a:xfrm>
            <a:off x="485775" y="2582863"/>
            <a:ext cx="57578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9220" name="Rectangle 3"/>
          <p:cNvSpPr>
            <a:spLocks noGrp="1" noChangeArrowheads="1"/>
          </p:cNvSpPr>
          <p:nvPr>
            <p:ph type="body" idx="1"/>
          </p:nvPr>
        </p:nvSpPr>
        <p:spPr bwMode="auto">
          <a:xfrm>
            <a:off x="485775" y="4797425"/>
            <a:ext cx="81549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89898"/>
                </a:solidFill>
                <a:latin typeface="+mn-lt"/>
                <a:ea typeface="ヒラギノ角ゴ Pro W3" charset="-128"/>
                <a:cs typeface="+mn-cs"/>
              </a:defRPr>
            </a:lvl1pPr>
          </a:lstStyle>
          <a:p>
            <a:pPr>
              <a:defRPr/>
            </a:pPr>
            <a:endParaRPr lang="en-GB"/>
          </a:p>
        </p:txBody>
      </p:sp>
      <p:sp>
        <p:nvSpPr>
          <p:cNvPr id="7174"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ヒラギノ角ゴ Pro W3" charset="-128"/>
              </a:defRPr>
            </a:lvl1pPr>
          </a:lstStyle>
          <a:p>
            <a:pPr>
              <a:defRPr/>
            </a:pPr>
            <a:endParaRPr lang="en-GB"/>
          </a:p>
        </p:txBody>
      </p:sp>
      <p:sp>
        <p:nvSpPr>
          <p:cNvPr id="7175"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mn-cs"/>
              </a:defRPr>
            </a:lvl1pPr>
          </a:lstStyle>
          <a:p>
            <a:pPr>
              <a:defRPr/>
            </a:pPr>
            <a:fld id="{445D311C-96E0-47AC-B880-7C9B12488295}" type="slidenum">
              <a:rPr lang="en-GB"/>
              <a:pPr>
                <a:defRPr/>
              </a:pPr>
              <a:t>‹#›</a:t>
            </a:fld>
            <a:endParaRPr lang="en-GB"/>
          </a:p>
        </p:txBody>
      </p:sp>
      <p:sp>
        <p:nvSpPr>
          <p:cNvPr id="9224"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989898"/>
                </a:solidFill>
                <a:ea typeface="ヒラギノ角ゴ Pro W3"/>
                <a:cs typeface="ヒラギノ角ゴ Pro W3"/>
              </a:rPr>
              <a:t>© Kantar Worldpanel</a:t>
            </a:r>
          </a:p>
        </p:txBody>
      </p:sp>
    </p:spTree>
  </p:cSld>
  <p:clrMap bg1="dk2" tx1="lt1" bg2="dk1" tx2="lt2" accent1="accent1" accent2="accent2" accent3="accent3" accent4="accent4" accent5="accent5" accent6="accent6" hlink="hlink" folHlink="folHlink"/>
  <p:sldLayoutIdLst>
    <p:sldLayoutId id="2147489386" r:id="rId1"/>
    <p:sldLayoutId id="2147489387" r:id="rId2"/>
    <p:sldLayoutId id="2147489388" r:id="rId3"/>
    <p:sldLayoutId id="2147489389" r:id="rId4"/>
    <p:sldLayoutId id="2147489390" r:id="rId5"/>
    <p:sldLayoutId id="2147489391" r:id="rId6"/>
    <p:sldLayoutId id="2147489392" r:id="rId7"/>
    <p:sldLayoutId id="2147489393" r:id="rId8"/>
    <p:sldLayoutId id="2147489394" r:id="rId9"/>
    <p:sldLayoutId id="2147489395" r:id="rId10"/>
    <p:sldLayoutId id="2147489396" r:id="rId11"/>
  </p:sldLayoutIdLst>
  <p:hf hdr="0" ftr="0" dt="0"/>
  <p:txStyles>
    <p:titleStyle>
      <a:lvl1pPr algn="l" rtl="0" eaLnBrk="0" fontAlgn="base" hangingPunct="0">
        <a:spcBef>
          <a:spcPct val="0"/>
        </a:spcBef>
        <a:spcAft>
          <a:spcPct val="0"/>
        </a:spcAft>
        <a:defRPr sz="2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5pPr>
      <a:lvl6pPr marL="457200" algn="l" rtl="0" fontAlgn="base">
        <a:spcBef>
          <a:spcPct val="0"/>
        </a:spcBef>
        <a:spcAft>
          <a:spcPct val="0"/>
        </a:spcAft>
        <a:defRPr sz="2000">
          <a:solidFill>
            <a:schemeClr val="bg2"/>
          </a:solidFill>
          <a:latin typeface="Arial" pitchFamily="34" charset="0"/>
          <a:ea typeface="ＭＳ Ｐゴシック" pitchFamily="34" charset="-128"/>
        </a:defRPr>
      </a:lvl6pPr>
      <a:lvl7pPr marL="914400" algn="l" rtl="0" fontAlgn="base">
        <a:spcBef>
          <a:spcPct val="0"/>
        </a:spcBef>
        <a:spcAft>
          <a:spcPct val="0"/>
        </a:spcAft>
        <a:defRPr sz="2000">
          <a:solidFill>
            <a:schemeClr val="bg2"/>
          </a:solidFill>
          <a:latin typeface="Arial" pitchFamily="34" charset="0"/>
          <a:ea typeface="ＭＳ Ｐゴシック" pitchFamily="34" charset="-128"/>
        </a:defRPr>
      </a:lvl7pPr>
      <a:lvl8pPr marL="1371600" algn="l" rtl="0" fontAlgn="base">
        <a:spcBef>
          <a:spcPct val="0"/>
        </a:spcBef>
        <a:spcAft>
          <a:spcPct val="0"/>
        </a:spcAft>
        <a:defRPr sz="2000">
          <a:solidFill>
            <a:schemeClr val="bg2"/>
          </a:solidFill>
          <a:latin typeface="Arial" pitchFamily="34" charset="0"/>
          <a:ea typeface="ＭＳ Ｐゴシック" pitchFamily="34" charset="-128"/>
        </a:defRPr>
      </a:lvl8pPr>
      <a:lvl9pPr marL="1828800" algn="l" rtl="0" fontAlgn="base">
        <a:spcBef>
          <a:spcPct val="0"/>
        </a:spcBef>
        <a:spcAft>
          <a:spcPct val="0"/>
        </a:spcAft>
        <a:defRPr sz="2000">
          <a:solidFill>
            <a:schemeClr val="bg2"/>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bg1"/>
        </a:buClr>
        <a:buFont typeface="Arial" pitchFamily="34" charset="0"/>
        <a:buChar char="–"/>
        <a:defRPr sz="3200">
          <a:solidFill>
            <a:schemeClr val="bg1"/>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bg1"/>
        </a:buClr>
        <a:buFont typeface="Arial" pitchFamily="34" charset="0"/>
        <a:buChar char="–"/>
        <a:defRPr sz="1600">
          <a:solidFill>
            <a:schemeClr val="bg1"/>
          </a:solidFill>
          <a:latin typeface="+mn-lt"/>
          <a:ea typeface="ＭＳ Ｐゴシック" pitchFamily="34" charset="-128"/>
        </a:defRPr>
      </a:lvl2pPr>
      <a:lvl3pPr marL="896938" indent="-176213" algn="l" rtl="0" eaLnBrk="0" fontAlgn="base" hangingPunct="0">
        <a:spcBef>
          <a:spcPct val="50000"/>
        </a:spcBef>
        <a:spcAft>
          <a:spcPct val="0"/>
        </a:spcAft>
        <a:buClr>
          <a:schemeClr val="bg1"/>
        </a:buClr>
        <a:buFont typeface="Arial" pitchFamily="34" charset="0"/>
        <a:buChar char="–"/>
        <a:defRPr sz="1400">
          <a:solidFill>
            <a:schemeClr val="bg1"/>
          </a:solidFill>
          <a:latin typeface="+mn-lt"/>
          <a:ea typeface="ＭＳ Ｐゴシック" pitchFamily="34" charset="-128"/>
        </a:defRPr>
      </a:lvl3pPr>
      <a:lvl4pPr marL="1252538" indent="-176213"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4pPr>
      <a:lvl5pPr marL="1616075" indent="-184150"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5pPr>
      <a:lvl6pPr marL="20732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6pPr>
      <a:lvl7pPr marL="25304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7pPr>
      <a:lvl8pPr marL="29876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8pPr>
      <a:lvl9pPr marL="34448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3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36.xml"/><Relationship Id="rId1" Type="http://schemas.openxmlformats.org/officeDocument/2006/relationships/vmlDrawing" Target="../drawings/vmlDrawing8.vml"/><Relationship Id="rId5" Type="http://schemas.openxmlformats.org/officeDocument/2006/relationships/image" Target="../media/image20.emf"/><Relationship Id="rId4" Type="http://schemas.openxmlformats.org/officeDocument/2006/relationships/oleObject" Target="../embeddings/Microsoft_Excel_97-2003_Worksheet8.xls"/></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oleObject" Target="../embeddings/oleObject9.bin"/><Relationship Id="rId7" Type="http://schemas.openxmlformats.org/officeDocument/2006/relationships/oleObject" Target="../embeddings/Microsoft_Excel_97-2003_Worksheet10.xls"/><Relationship Id="rId2" Type="http://schemas.openxmlformats.org/officeDocument/2006/relationships/slideLayout" Target="../slideLayouts/slideLayout236.xml"/><Relationship Id="rId1" Type="http://schemas.openxmlformats.org/officeDocument/2006/relationships/vmlDrawing" Target="../drawings/vmlDrawing9.vml"/><Relationship Id="rId6" Type="http://schemas.openxmlformats.org/officeDocument/2006/relationships/oleObject" Target="../embeddings/oleObject10.bin"/><Relationship Id="rId11" Type="http://schemas.openxmlformats.org/officeDocument/2006/relationships/image" Target="../media/image23.png"/><Relationship Id="rId5" Type="http://schemas.openxmlformats.org/officeDocument/2006/relationships/image" Target="../media/image21.png"/><Relationship Id="rId10" Type="http://schemas.openxmlformats.org/officeDocument/2006/relationships/oleObject" Target="../embeddings/Microsoft_Excel_97-2003_Worksheet11.xls"/><Relationship Id="rId4" Type="http://schemas.openxmlformats.org/officeDocument/2006/relationships/oleObject" Target="../embeddings/Microsoft_Excel_97-2003_Worksheet9.xls"/><Relationship Id="rId9"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36.xml"/><Relationship Id="rId1" Type="http://schemas.openxmlformats.org/officeDocument/2006/relationships/vmlDrawing" Target="../drawings/vmlDrawing10.vml"/><Relationship Id="rId5" Type="http://schemas.openxmlformats.org/officeDocument/2006/relationships/image" Target="../media/image24.png"/><Relationship Id="rId4" Type="http://schemas.openxmlformats.org/officeDocument/2006/relationships/oleObject" Target="../embeddings/Microsoft_Excel_97-2003_Worksheet12.xls"/></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36.xml"/><Relationship Id="rId1" Type="http://schemas.openxmlformats.org/officeDocument/2006/relationships/vmlDrawing" Target="../drawings/vmlDrawing11.vml"/><Relationship Id="rId5" Type="http://schemas.openxmlformats.org/officeDocument/2006/relationships/image" Target="../media/image25.emf"/><Relationship Id="rId4" Type="http://schemas.openxmlformats.org/officeDocument/2006/relationships/oleObject" Target="../embeddings/Microsoft_Excel_97-2003_Worksheet13.xls"/></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36.xml"/><Relationship Id="rId1" Type="http://schemas.openxmlformats.org/officeDocument/2006/relationships/vmlDrawing" Target="../drawings/vmlDrawing12.vml"/><Relationship Id="rId5" Type="http://schemas.openxmlformats.org/officeDocument/2006/relationships/image" Target="../media/image26.emf"/><Relationship Id="rId4" Type="http://schemas.openxmlformats.org/officeDocument/2006/relationships/oleObject" Target="../embeddings/Microsoft_Excel_97-2003_Worksheet14.xls"/></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36.xml"/><Relationship Id="rId1" Type="http://schemas.openxmlformats.org/officeDocument/2006/relationships/vmlDrawing" Target="../drawings/vmlDrawing13.vml"/><Relationship Id="rId5" Type="http://schemas.openxmlformats.org/officeDocument/2006/relationships/image" Target="../media/image27.emf"/><Relationship Id="rId4" Type="http://schemas.openxmlformats.org/officeDocument/2006/relationships/oleObject" Target="../embeddings/Microsoft_Excel_97-2003_Worksheet15.xls"/></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36.xml"/><Relationship Id="rId1" Type="http://schemas.openxmlformats.org/officeDocument/2006/relationships/vmlDrawing" Target="../drawings/vmlDrawing14.vml"/><Relationship Id="rId5" Type="http://schemas.openxmlformats.org/officeDocument/2006/relationships/image" Target="../media/image28.emf"/><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1.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3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36.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chart" Target="../charts/chart4.xml"/><Relationship Id="rId1" Type="http://schemas.openxmlformats.org/officeDocument/2006/relationships/slideLayout" Target="../slideLayouts/slideLayout235.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3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1.xml"/><Relationship Id="rId1" Type="http://schemas.openxmlformats.org/officeDocument/2006/relationships/vmlDrawing" Target="../drawings/vmlDrawing15.vml"/><Relationship Id="rId6" Type="http://schemas.openxmlformats.org/officeDocument/2006/relationships/image" Target="../media/image30.emf"/><Relationship Id="rId5" Type="http://schemas.openxmlformats.org/officeDocument/2006/relationships/oleObject" Target="../embeddings/Microsoft_Excel_97-2003_Worksheet16.xls"/><Relationship Id="rId4" Type="http://schemas.openxmlformats.org/officeDocument/2006/relationships/oleObject" Target="../embeddings/oleObject17.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2.xml"/><Relationship Id="rId1" Type="http://schemas.openxmlformats.org/officeDocument/2006/relationships/vmlDrawing" Target="../drawings/vmlDrawing16.vml"/><Relationship Id="rId5" Type="http://schemas.openxmlformats.org/officeDocument/2006/relationships/image" Target="../media/image31.emf"/><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2.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3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42.xml"/><Relationship Id="rId1" Type="http://schemas.openxmlformats.org/officeDocument/2006/relationships/vmlDrawing" Target="../drawings/vmlDrawing17.vml"/><Relationship Id="rId4" Type="http://schemas.openxmlformats.org/officeDocument/2006/relationships/image" Target="../media/image33.emf"/></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4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6.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36.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Microsoft_Excel_97-2003_Worksheet2.xls"/></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36.xml"/><Relationship Id="rId1" Type="http://schemas.openxmlformats.org/officeDocument/2006/relationships/vmlDrawing" Target="../drawings/vmlDrawing3.vml"/><Relationship Id="rId5" Type="http://schemas.openxmlformats.org/officeDocument/2006/relationships/image" Target="../media/image13.png"/><Relationship Id="rId4" Type="http://schemas.openxmlformats.org/officeDocument/2006/relationships/oleObject" Target="../embeddings/Microsoft_Excel_97-2003_Worksheet3.xls"/></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36.xml"/><Relationship Id="rId1" Type="http://schemas.openxmlformats.org/officeDocument/2006/relationships/vmlDrawing" Target="../drawings/vmlDrawing4.vml"/><Relationship Id="rId6" Type="http://schemas.openxmlformats.org/officeDocument/2006/relationships/image" Target="../media/image14.png"/><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36.xml"/><Relationship Id="rId1" Type="http://schemas.openxmlformats.org/officeDocument/2006/relationships/vmlDrawing" Target="../drawings/vmlDrawing5.vml"/><Relationship Id="rId5" Type="http://schemas.openxmlformats.org/officeDocument/2006/relationships/image" Target="../media/image16.png"/><Relationship Id="rId4" Type="http://schemas.openxmlformats.org/officeDocument/2006/relationships/oleObject" Target="../embeddings/Microsoft_Excel_97-2003_Worksheet5.xls"/></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36.xml"/><Relationship Id="rId1" Type="http://schemas.openxmlformats.org/officeDocument/2006/relationships/vmlDrawing" Target="../drawings/vmlDrawing6.v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oleObject" Target="../embeddings/Microsoft_Excel_97-2003_Worksheet6.xls"/></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36.xml"/><Relationship Id="rId1" Type="http://schemas.openxmlformats.org/officeDocument/2006/relationships/vmlDrawing" Target="../drawings/vmlDrawing7.vml"/><Relationship Id="rId5" Type="http://schemas.openxmlformats.org/officeDocument/2006/relationships/image" Target="../media/image19.png"/><Relationship Id="rId4" Type="http://schemas.openxmlformats.org/officeDocument/2006/relationships/oleObject" Target="../embeddings/Microsoft_Excel_97-2003_Worksheet7.xls"/></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4386" name="Picture 2" descr="http://www.landmarkslandscaping.com/summer_sunflowers_19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42" y="162599"/>
            <a:ext cx="8614717" cy="47792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4580" name="Rectangle 4"/>
          <p:cNvSpPr txBox="1">
            <a:spLocks noChangeArrowheads="1"/>
          </p:cNvSpPr>
          <p:nvPr/>
        </p:nvSpPr>
        <p:spPr bwMode="auto">
          <a:xfrm>
            <a:off x="438150" y="4941888"/>
            <a:ext cx="812323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_tradnl" sz="2000" b="1">
                <a:solidFill>
                  <a:srgbClr val="92D400"/>
                </a:solidFill>
                <a:latin typeface="Calibri" pitchFamily="34" charset="0"/>
              </a:rPr>
              <a:t>ROI GROCERY MARKET REVIEW</a:t>
            </a:r>
            <a:endParaRPr lang="en-GB" sz="2000" b="1">
              <a:solidFill>
                <a:srgbClr val="92D400"/>
              </a:solidFill>
              <a:latin typeface="Calibri" pitchFamily="34" charset="0"/>
            </a:endParaRPr>
          </a:p>
        </p:txBody>
      </p:sp>
      <p:sp>
        <p:nvSpPr>
          <p:cNvPr id="24581" name="Rectangle 5"/>
          <p:cNvSpPr txBox="1">
            <a:spLocks noChangeArrowheads="1"/>
          </p:cNvSpPr>
          <p:nvPr/>
        </p:nvSpPr>
        <p:spPr bwMode="auto">
          <a:xfrm>
            <a:off x="409575" y="5503863"/>
            <a:ext cx="81232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buClr>
                <a:srgbClr val="92D400"/>
              </a:buClr>
              <a:buFont typeface="Arial" pitchFamily="34" charset="0"/>
              <a:buNone/>
            </a:pPr>
            <a:r>
              <a:rPr lang="en-GB" b="1">
                <a:solidFill>
                  <a:srgbClr val="989898"/>
                </a:solidFill>
                <a:latin typeface="Calibri" pitchFamily="34" charset="0"/>
              </a:rPr>
              <a:t>Data to 9th of June 2013</a:t>
            </a:r>
          </a:p>
        </p:txBody>
      </p:sp>
      <p:pic>
        <p:nvPicPr>
          <p:cNvPr id="24582" name="Picture 5" descr="http://oren-refcentr.ru/images/sunflower-close-up_26501_600x4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8050" y="1700213"/>
            <a:ext cx="26876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HapticLeft"/>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5988050" y="3249613"/>
            <a:ext cx="57626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4"/>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8123238" y="1700213"/>
            <a:ext cx="5524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214313" y="115888"/>
            <a:ext cx="8750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sz="2000" b="1" dirty="0">
                <a:solidFill>
                  <a:schemeClr val="bg2"/>
                </a:solidFill>
                <a:latin typeface="Calibri" pitchFamily="34" charset="0"/>
              </a:rPr>
              <a:t>TRENDED VIEW OF CONSUMER COPING STRATEGIES -12 W/E</a:t>
            </a:r>
          </a:p>
          <a:p>
            <a:r>
              <a:rPr lang="en-GB" dirty="0" smtClean="0">
                <a:solidFill>
                  <a:schemeClr val="tx2"/>
                </a:solidFill>
                <a:latin typeface="Calibri" pitchFamily="34" charset="0"/>
              </a:rPr>
              <a:t>Shoppers </a:t>
            </a:r>
            <a:r>
              <a:rPr lang="en-GB" dirty="0">
                <a:solidFill>
                  <a:schemeClr val="tx2"/>
                </a:solidFill>
                <a:latin typeface="Calibri" pitchFamily="34" charset="0"/>
              </a:rPr>
              <a:t>continue to counteract price inflation by trading down, </a:t>
            </a:r>
            <a:r>
              <a:rPr lang="en-GB" dirty="0" smtClean="0">
                <a:solidFill>
                  <a:schemeClr val="tx2"/>
                </a:solidFill>
                <a:latin typeface="Calibri" pitchFamily="34" charset="0"/>
              </a:rPr>
              <a:t>buying </a:t>
            </a:r>
            <a:r>
              <a:rPr lang="en-GB" dirty="0">
                <a:solidFill>
                  <a:schemeClr val="tx2"/>
                </a:solidFill>
                <a:latin typeface="Calibri" pitchFamily="34" charset="0"/>
              </a:rPr>
              <a:t>less volume and buying on </a:t>
            </a:r>
            <a:r>
              <a:rPr lang="en-GB" dirty="0" smtClean="0">
                <a:solidFill>
                  <a:schemeClr val="tx2"/>
                </a:solidFill>
                <a:latin typeface="Calibri" pitchFamily="34" charset="0"/>
              </a:rPr>
              <a:t>promotion</a:t>
            </a:r>
            <a:endParaRPr lang="en-GB" dirty="0">
              <a:solidFill>
                <a:schemeClr val="tx2"/>
              </a:solidFill>
              <a:latin typeface="Calibri" pitchFamily="34" charset="0"/>
            </a:endParaRPr>
          </a:p>
        </p:txBody>
      </p:sp>
      <p:sp>
        <p:nvSpPr>
          <p:cNvPr id="36868"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0DFBEF17-934F-4D50-96B7-7710216B051B}" type="slidenum">
              <a:rPr lang="en-GB" sz="1000">
                <a:solidFill>
                  <a:srgbClr val="989898"/>
                </a:solidFill>
                <a:ea typeface="ヒラギノ角ゴ Pro W3"/>
                <a:cs typeface="ヒラギノ角ゴ Pro W3"/>
              </a:rPr>
              <a:pPr algn="r"/>
              <a:t>10</a:t>
            </a:fld>
            <a:endParaRPr lang="en-GB" sz="1000">
              <a:solidFill>
                <a:srgbClr val="989898"/>
              </a:solidFill>
              <a:ea typeface="ヒラギノ角ゴ Pro W3"/>
              <a:cs typeface="ヒラギノ角ゴ Pro W3"/>
            </a:endParaRPr>
          </a:p>
        </p:txBody>
      </p:sp>
      <p:graphicFrame>
        <p:nvGraphicFramePr>
          <p:cNvPr id="36869" name="Object 1"/>
          <p:cNvGraphicFramePr>
            <a:graphicFrameLocks/>
          </p:cNvGraphicFramePr>
          <p:nvPr/>
        </p:nvGraphicFramePr>
        <p:xfrm>
          <a:off x="71438" y="1285875"/>
          <a:ext cx="8964612" cy="4843463"/>
        </p:xfrm>
        <a:graphic>
          <a:graphicData uri="http://schemas.openxmlformats.org/presentationml/2006/ole">
            <mc:AlternateContent xmlns:mc="http://schemas.openxmlformats.org/markup-compatibility/2006">
              <mc:Choice xmlns:v="urn:schemas-microsoft-com:vml" Requires="v">
                <p:oleObj spid="_x0000_s255007" name="Worksheet" r:id="rId4" imgW="8829675" imgH="4819650" progId="Excel.Sheet.8">
                  <p:embed/>
                </p:oleObj>
              </mc:Choice>
              <mc:Fallback>
                <p:oleObj name="Worksheet" r:id="rId4" imgW="8829675" imgH="4819650"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8" y="1285875"/>
                        <a:ext cx="8964612"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74835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8"/>
          <p:cNvSpPr txBox="1">
            <a:spLocks noChangeArrowheads="1"/>
          </p:cNvSpPr>
          <p:nvPr/>
        </p:nvSpPr>
        <p:spPr bwMode="auto">
          <a:xfrm>
            <a:off x="85725" y="1071563"/>
            <a:ext cx="5438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GB" sz="1400" b="1">
                <a:solidFill>
                  <a:srgbClr val="000000"/>
                </a:solidFill>
              </a:rPr>
              <a:t>12w Total Grocery - changes in consumer shopping behaviour</a:t>
            </a:r>
          </a:p>
        </p:txBody>
      </p:sp>
      <p:graphicFrame>
        <p:nvGraphicFramePr>
          <p:cNvPr id="37891" name="Object 5"/>
          <p:cNvGraphicFramePr>
            <a:graphicFrameLocks noChangeAspect="1"/>
          </p:cNvGraphicFramePr>
          <p:nvPr/>
        </p:nvGraphicFramePr>
        <p:xfrm>
          <a:off x="214313" y="4581525"/>
          <a:ext cx="6775450" cy="1712913"/>
        </p:xfrm>
        <a:graphic>
          <a:graphicData uri="http://schemas.openxmlformats.org/presentationml/2006/ole">
            <mc:AlternateContent xmlns:mc="http://schemas.openxmlformats.org/markup-compatibility/2006">
              <mc:Choice xmlns:v="urn:schemas-microsoft-com:vml" Requires="v">
                <p:oleObj spid="_x0000_s256089" r:id="rId4" imgW="6779340" imgH="1713124" progId="Excel.Chart.8">
                  <p:embed/>
                </p:oleObj>
              </mc:Choice>
              <mc:Fallback>
                <p:oleObj r:id="rId4" imgW="6779340" imgH="1713124"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4581525"/>
                        <a:ext cx="677545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7" name="Rounded Rectangle 9"/>
          <p:cNvSpPr>
            <a:spLocks noChangeArrowheads="1"/>
          </p:cNvSpPr>
          <p:nvPr/>
        </p:nvSpPr>
        <p:spPr bwMode="auto">
          <a:xfrm>
            <a:off x="7092950" y="1600200"/>
            <a:ext cx="1871663" cy="792163"/>
          </a:xfrm>
          <a:prstGeom prst="roundRect">
            <a:avLst>
              <a:gd name="adj" fmla="val 16667"/>
            </a:avLst>
          </a:prstGeom>
          <a:solidFill>
            <a:schemeClr val="tx2">
              <a:lumMod val="20000"/>
              <a:lumOff val="80000"/>
            </a:schemeClr>
          </a:solidFill>
          <a:ln w="25400" algn="ctr">
            <a:solidFill>
              <a:srgbClr val="336699"/>
            </a:solidFill>
            <a:round/>
            <a:headEnd/>
            <a:tailEnd/>
          </a:ln>
          <a:effectLst>
            <a:outerShdw dist="38100" dir="2700000" algn="tl" rotWithShape="0">
              <a:srgbClr val="000000">
                <a:alpha val="39998"/>
              </a:srgbClr>
            </a:outerShdw>
          </a:effectLst>
        </p:spPr>
        <p:txBody>
          <a:bodyPr anchor="ctr"/>
          <a:lstStyle/>
          <a:p>
            <a:pPr algn="ctr">
              <a:defRPr/>
            </a:pPr>
            <a:r>
              <a:rPr lang="en-GB" sz="1600" b="1" dirty="0">
                <a:solidFill>
                  <a:srgbClr val="000000"/>
                </a:solidFill>
                <a:latin typeface="Calibri" pitchFamily="34" charset="0"/>
                <a:ea typeface="MS PGothic" pitchFamily="34" charset="-128"/>
              </a:rPr>
              <a:t>Average frequency decreased by</a:t>
            </a:r>
          </a:p>
          <a:p>
            <a:pPr algn="ctr">
              <a:defRPr/>
            </a:pPr>
            <a:r>
              <a:rPr lang="en-GB" sz="1600" b="1" dirty="0">
                <a:solidFill>
                  <a:srgbClr val="000000"/>
                </a:solidFill>
                <a:latin typeface="Calibri" pitchFamily="34" charset="0"/>
                <a:ea typeface="MS PGothic" pitchFamily="34" charset="-128"/>
              </a:rPr>
              <a:t> -0.4%</a:t>
            </a:r>
          </a:p>
        </p:txBody>
      </p:sp>
      <p:sp>
        <p:nvSpPr>
          <p:cNvPr id="33798" name="Rounded Rectangle 10"/>
          <p:cNvSpPr>
            <a:spLocks noChangeArrowheads="1"/>
          </p:cNvSpPr>
          <p:nvPr/>
        </p:nvSpPr>
        <p:spPr bwMode="auto">
          <a:xfrm>
            <a:off x="7092950" y="5056188"/>
            <a:ext cx="1871663" cy="965200"/>
          </a:xfrm>
          <a:prstGeom prst="roundRect">
            <a:avLst>
              <a:gd name="adj" fmla="val 16667"/>
            </a:avLst>
          </a:prstGeom>
          <a:solidFill>
            <a:schemeClr val="tx2">
              <a:lumMod val="20000"/>
              <a:lumOff val="80000"/>
            </a:schemeClr>
          </a:solidFill>
          <a:ln w="25400" algn="ctr">
            <a:solidFill>
              <a:srgbClr val="FF9900"/>
            </a:solidFill>
            <a:round/>
            <a:headEnd/>
            <a:tailEnd/>
          </a:ln>
          <a:effectLst>
            <a:outerShdw dist="38100" dir="2700000" algn="tl" rotWithShape="0">
              <a:srgbClr val="000000">
                <a:alpha val="39998"/>
              </a:srgbClr>
            </a:outerShdw>
          </a:effectLst>
        </p:spPr>
        <p:txBody>
          <a:bodyPr anchor="ctr"/>
          <a:lstStyle/>
          <a:p>
            <a:pPr algn="ctr">
              <a:defRPr/>
            </a:pPr>
            <a:r>
              <a:rPr lang="en-GB" sz="1600" b="1" dirty="0">
                <a:solidFill>
                  <a:srgbClr val="000000"/>
                </a:solidFill>
                <a:latin typeface="Calibri" pitchFamily="34" charset="0"/>
                <a:ea typeface="MS PGothic" pitchFamily="34" charset="-128"/>
              </a:rPr>
              <a:t>Average basket spend is up by</a:t>
            </a:r>
          </a:p>
          <a:p>
            <a:pPr algn="ctr">
              <a:defRPr/>
            </a:pPr>
            <a:r>
              <a:rPr lang="en-GB" sz="1600" b="1" dirty="0">
                <a:solidFill>
                  <a:srgbClr val="000000"/>
                </a:solidFill>
                <a:latin typeface="Calibri" pitchFamily="34" charset="0"/>
                <a:ea typeface="MS PGothic" pitchFamily="34" charset="-128"/>
              </a:rPr>
              <a:t>+0.3%</a:t>
            </a:r>
          </a:p>
        </p:txBody>
      </p:sp>
      <p:sp>
        <p:nvSpPr>
          <p:cNvPr id="33799" name="Rounded Rectangle 11"/>
          <p:cNvSpPr>
            <a:spLocks noChangeArrowheads="1"/>
          </p:cNvSpPr>
          <p:nvPr/>
        </p:nvSpPr>
        <p:spPr bwMode="auto">
          <a:xfrm>
            <a:off x="7092950" y="3328988"/>
            <a:ext cx="1871663" cy="790575"/>
          </a:xfrm>
          <a:prstGeom prst="roundRect">
            <a:avLst>
              <a:gd name="adj" fmla="val 16667"/>
            </a:avLst>
          </a:prstGeom>
          <a:solidFill>
            <a:schemeClr val="tx2">
              <a:lumMod val="20000"/>
              <a:lumOff val="80000"/>
            </a:schemeClr>
          </a:solidFill>
          <a:ln w="25400" algn="ctr">
            <a:solidFill>
              <a:srgbClr val="000000"/>
            </a:solidFill>
            <a:round/>
            <a:headEnd/>
            <a:tailEnd/>
          </a:ln>
          <a:effectLst>
            <a:outerShdw dist="38100" dir="2700000" algn="tl" rotWithShape="0">
              <a:srgbClr val="000000">
                <a:alpha val="39998"/>
              </a:srgbClr>
            </a:outerShdw>
          </a:effectLst>
        </p:spPr>
        <p:txBody>
          <a:bodyPr anchor="ctr"/>
          <a:lstStyle/>
          <a:p>
            <a:pPr algn="ctr">
              <a:defRPr/>
            </a:pPr>
            <a:r>
              <a:rPr lang="en-GB" sz="1600" b="1" dirty="0">
                <a:solidFill>
                  <a:srgbClr val="000000"/>
                </a:solidFill>
                <a:latin typeface="Calibri" pitchFamily="34" charset="0"/>
                <a:ea typeface="MS PGothic" pitchFamily="34" charset="-128"/>
              </a:rPr>
              <a:t>Decrease in 12w spend per HH </a:t>
            </a:r>
          </a:p>
          <a:p>
            <a:pPr algn="ctr">
              <a:defRPr/>
            </a:pPr>
            <a:r>
              <a:rPr lang="en-GB" sz="1600" b="1" dirty="0">
                <a:solidFill>
                  <a:srgbClr val="000000"/>
                </a:solidFill>
                <a:latin typeface="Calibri" pitchFamily="34" charset="0"/>
                <a:ea typeface="MS PGothic" pitchFamily="34" charset="-128"/>
              </a:rPr>
              <a:t>(-0.2%)</a:t>
            </a:r>
          </a:p>
        </p:txBody>
      </p:sp>
      <p:sp>
        <p:nvSpPr>
          <p:cNvPr id="37895" name="Right Arrow 12"/>
          <p:cNvSpPr>
            <a:spLocks noChangeArrowheads="1"/>
          </p:cNvSpPr>
          <p:nvPr/>
        </p:nvSpPr>
        <p:spPr bwMode="auto">
          <a:xfrm rot="5400000">
            <a:off x="7664450" y="2592388"/>
            <a:ext cx="720725" cy="431800"/>
          </a:xfrm>
          <a:prstGeom prst="rightArrow">
            <a:avLst>
              <a:gd name="adj1" fmla="val 62639"/>
              <a:gd name="adj2" fmla="val 50074"/>
            </a:avLst>
          </a:prstGeom>
          <a:solidFill>
            <a:srgbClr val="C0C0C0"/>
          </a:solidFill>
          <a:ln>
            <a:noFill/>
          </a:ln>
          <a:effectLst>
            <a:outerShdw dist="38100" dir="2700000" algn="tl" rotWithShape="0">
              <a:srgbClr val="000000">
                <a:alpha val="39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anchor="ctr"/>
          <a:lstStyle/>
          <a:p>
            <a:pPr algn="ctr"/>
            <a:endParaRPr lang="en-US">
              <a:solidFill>
                <a:srgbClr val="FFFFFF"/>
              </a:solidFill>
            </a:endParaRPr>
          </a:p>
        </p:txBody>
      </p:sp>
      <p:sp>
        <p:nvSpPr>
          <p:cNvPr id="37896" name="Right Arrow 16"/>
          <p:cNvSpPr>
            <a:spLocks noChangeArrowheads="1"/>
          </p:cNvSpPr>
          <p:nvPr/>
        </p:nvSpPr>
        <p:spPr bwMode="auto">
          <a:xfrm rot="-5400000">
            <a:off x="7667625" y="4437063"/>
            <a:ext cx="720725" cy="431800"/>
          </a:xfrm>
          <a:prstGeom prst="rightArrow">
            <a:avLst>
              <a:gd name="adj1" fmla="val 62639"/>
              <a:gd name="adj2" fmla="val 50074"/>
            </a:avLst>
          </a:prstGeom>
          <a:solidFill>
            <a:srgbClr val="C0C0C0"/>
          </a:solidFill>
          <a:ln>
            <a:noFill/>
          </a:ln>
          <a:effectLst>
            <a:outerShdw dist="38100" dir="2700000" algn="tl" rotWithShape="0">
              <a:srgbClr val="000000">
                <a:alpha val="39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vert="eaVert" anchor="ctr"/>
          <a:lstStyle/>
          <a:p>
            <a:pPr algn="ctr"/>
            <a:endParaRPr lang="en-US">
              <a:solidFill>
                <a:srgbClr val="FFFFFF"/>
              </a:solidFill>
            </a:endParaRPr>
          </a:p>
        </p:txBody>
      </p:sp>
      <p:sp>
        <p:nvSpPr>
          <p:cNvPr id="37897" name="Rectangle 2"/>
          <p:cNvSpPr>
            <a:spLocks noChangeArrowheads="1"/>
          </p:cNvSpPr>
          <p:nvPr/>
        </p:nvSpPr>
        <p:spPr bwMode="auto">
          <a:xfrm>
            <a:off x="214313" y="115888"/>
            <a:ext cx="8750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sz="2000" b="1" dirty="0">
                <a:solidFill>
                  <a:schemeClr val="bg2"/>
                </a:solidFill>
                <a:latin typeface="Calibri" pitchFamily="34" charset="0"/>
              </a:rPr>
              <a:t>CHANGES IN CONSUMER SHOPPING BEHAVIOUR 12 W/E </a:t>
            </a:r>
          </a:p>
          <a:p>
            <a:r>
              <a:rPr lang="en-GB" sz="2000" dirty="0" smtClean="0">
                <a:solidFill>
                  <a:schemeClr val="tx2"/>
                </a:solidFill>
                <a:latin typeface="Calibri" pitchFamily="34" charset="0"/>
              </a:rPr>
              <a:t>Frequency has decreased by </a:t>
            </a:r>
            <a:r>
              <a:rPr lang="en-GB" sz="2000" b="1" dirty="0" smtClean="0">
                <a:solidFill>
                  <a:schemeClr val="tx2"/>
                </a:solidFill>
                <a:latin typeface="Calibri" pitchFamily="34" charset="0"/>
              </a:rPr>
              <a:t>-0.4%, </a:t>
            </a:r>
            <a:r>
              <a:rPr lang="en-GB" sz="2000" dirty="0" smtClean="0">
                <a:solidFill>
                  <a:schemeClr val="tx2"/>
                </a:solidFill>
                <a:latin typeface="Calibri" pitchFamily="34" charset="0"/>
              </a:rPr>
              <a:t>as Households spend less on shopping, down </a:t>
            </a:r>
            <a:r>
              <a:rPr lang="en-GB" sz="2000" b="1" dirty="0" smtClean="0">
                <a:solidFill>
                  <a:schemeClr val="tx2"/>
                </a:solidFill>
                <a:latin typeface="Calibri" pitchFamily="34" charset="0"/>
              </a:rPr>
              <a:t>€2</a:t>
            </a:r>
            <a:endParaRPr lang="en-GB" sz="2000" b="1" dirty="0">
              <a:solidFill>
                <a:schemeClr val="tx2"/>
              </a:solidFill>
              <a:latin typeface="Calibri" pitchFamily="34" charset="0"/>
            </a:endParaRPr>
          </a:p>
        </p:txBody>
      </p:sp>
      <p:graphicFrame>
        <p:nvGraphicFramePr>
          <p:cNvPr id="37898" name="Object 12"/>
          <p:cNvGraphicFramePr>
            <a:graphicFrameLocks noChangeAspect="1"/>
          </p:cNvGraphicFramePr>
          <p:nvPr/>
        </p:nvGraphicFramePr>
        <p:xfrm>
          <a:off x="273050" y="1146175"/>
          <a:ext cx="6775450" cy="1712913"/>
        </p:xfrm>
        <a:graphic>
          <a:graphicData uri="http://schemas.openxmlformats.org/presentationml/2006/ole">
            <mc:AlternateContent xmlns:mc="http://schemas.openxmlformats.org/markup-compatibility/2006">
              <mc:Choice xmlns:v="urn:schemas-microsoft-com:vml" Requires="v">
                <p:oleObj spid="_x0000_s256090" r:id="rId7" imgW="6773243" imgH="1713124" progId="Excel.Chart.8">
                  <p:embed/>
                </p:oleObj>
              </mc:Choice>
              <mc:Fallback>
                <p:oleObj r:id="rId7" imgW="6773243" imgH="1713124"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050" y="1146175"/>
                        <a:ext cx="677545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9" name="Object 13"/>
          <p:cNvGraphicFramePr>
            <a:graphicFrameLocks noChangeAspect="1"/>
          </p:cNvGraphicFramePr>
          <p:nvPr/>
        </p:nvGraphicFramePr>
        <p:xfrm>
          <a:off x="269875" y="2867025"/>
          <a:ext cx="6775450" cy="1712913"/>
        </p:xfrm>
        <a:graphic>
          <a:graphicData uri="http://schemas.openxmlformats.org/presentationml/2006/ole">
            <mc:AlternateContent xmlns:mc="http://schemas.openxmlformats.org/markup-compatibility/2006">
              <mc:Choice xmlns:v="urn:schemas-microsoft-com:vml" Requires="v">
                <p:oleObj spid="_x0000_s256091" r:id="rId10" imgW="6779340" imgH="1713124" progId="Excel.Chart.8">
                  <p:embed/>
                </p:oleObj>
              </mc:Choice>
              <mc:Fallback>
                <p:oleObj r:id="rId10" imgW="6779340" imgH="1713124" progId="Excel.Chart.8">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9875" y="2867025"/>
                        <a:ext cx="677545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900"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1E93911C-B57E-4536-A3A3-F86193A3F552}" type="slidenum">
              <a:rPr lang="en-GB" sz="1000">
                <a:solidFill>
                  <a:srgbClr val="989898"/>
                </a:solidFill>
                <a:ea typeface="ヒラギノ角ゴ Pro W3"/>
                <a:cs typeface="ヒラギノ角ゴ Pro W3"/>
              </a:rPr>
              <a:pPr algn="r"/>
              <a:t>11</a:t>
            </a:fld>
            <a:endParaRPr lang="en-GB" sz="1000">
              <a:solidFill>
                <a:srgbClr val="989898"/>
              </a:solidFill>
              <a:ea typeface="ヒラギノ角ゴ Pro W3"/>
              <a:cs typeface="ヒラギノ角ゴ Pro W3"/>
            </a:endParaRPr>
          </a:p>
        </p:txBody>
      </p:sp>
    </p:spTree>
    <p:extLst>
      <p:ext uri="{BB962C8B-B14F-4D97-AF65-F5344CB8AC3E}">
        <p14:creationId xmlns:p14="http://schemas.microsoft.com/office/powerpoint/2010/main" val="3057616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3568" y="620688"/>
            <a:ext cx="7272808" cy="584775"/>
          </a:xfrm>
          <a:prstGeom prst="rect">
            <a:avLst/>
          </a:prstGeom>
          <a:noFill/>
        </p:spPr>
        <p:txBody>
          <a:bodyPr wrap="square" lIns="0" tIns="0" rIns="0" bIns="0" rtlCol="0">
            <a:spAutoFit/>
          </a:bodyPr>
          <a:lstStyle/>
          <a:p>
            <a:r>
              <a:rPr lang="en-GB" sz="2000" b="1" dirty="0" smtClean="0">
                <a:solidFill>
                  <a:schemeClr val="bg2"/>
                </a:solidFill>
                <a:latin typeface="Calibri" pitchFamily="34" charset="0"/>
                <a:cs typeface="Arial"/>
              </a:rPr>
              <a:t>NUMBER OF STORES ON AVERAGE VISITED </a:t>
            </a:r>
          </a:p>
          <a:p>
            <a:r>
              <a:rPr lang="en-GB" dirty="0" smtClean="0">
                <a:solidFill>
                  <a:schemeClr val="tx2"/>
                </a:solidFill>
                <a:latin typeface="Calibri" pitchFamily="34" charset="0"/>
                <a:cs typeface="Arial"/>
              </a:rPr>
              <a:t>Consumer are now visiting more stores on average</a:t>
            </a:r>
          </a:p>
        </p:txBody>
      </p:sp>
      <p:sp>
        <p:nvSpPr>
          <p:cNvPr id="21" name="TextBox 20"/>
          <p:cNvSpPr txBox="1"/>
          <p:nvPr/>
        </p:nvSpPr>
        <p:spPr>
          <a:xfrm>
            <a:off x="1115616" y="1916832"/>
            <a:ext cx="4723729" cy="861774"/>
          </a:xfrm>
          <a:prstGeom prst="rect">
            <a:avLst/>
          </a:prstGeom>
          <a:noFill/>
        </p:spPr>
        <p:txBody>
          <a:bodyPr wrap="none" rtlCol="0">
            <a:spAutoFit/>
          </a:bodyPr>
          <a:lstStyle/>
          <a:p>
            <a:r>
              <a:rPr lang="en-GB" sz="5000" b="1" dirty="0" smtClean="0">
                <a:solidFill>
                  <a:srgbClr val="000000"/>
                </a:solidFill>
                <a:latin typeface="Calibri" pitchFamily="34" charset="0"/>
              </a:rPr>
              <a:t>2007 = 2.5 Stores</a:t>
            </a:r>
            <a:endParaRPr lang="en-US" sz="5000" b="1" dirty="0">
              <a:solidFill>
                <a:srgbClr val="000000"/>
              </a:solidFill>
              <a:latin typeface="Calibri" pitchFamily="34" charset="0"/>
            </a:endParaRPr>
          </a:p>
        </p:txBody>
      </p:sp>
      <p:sp>
        <p:nvSpPr>
          <p:cNvPr id="22" name="TextBox 21"/>
          <p:cNvSpPr txBox="1"/>
          <p:nvPr/>
        </p:nvSpPr>
        <p:spPr>
          <a:xfrm>
            <a:off x="1074833" y="2924944"/>
            <a:ext cx="4723729" cy="861774"/>
          </a:xfrm>
          <a:prstGeom prst="rect">
            <a:avLst/>
          </a:prstGeom>
          <a:noFill/>
        </p:spPr>
        <p:txBody>
          <a:bodyPr wrap="none" rtlCol="0">
            <a:spAutoFit/>
          </a:bodyPr>
          <a:lstStyle/>
          <a:p>
            <a:r>
              <a:rPr lang="en-GB" sz="5000" b="1" dirty="0" smtClean="0">
                <a:solidFill>
                  <a:srgbClr val="000000"/>
                </a:solidFill>
                <a:latin typeface="Calibri" pitchFamily="34" charset="0"/>
              </a:rPr>
              <a:t>2013 = 3.0 Stores</a:t>
            </a:r>
            <a:endParaRPr lang="en-US" sz="5000" b="1" dirty="0">
              <a:solidFill>
                <a:srgbClr val="000000"/>
              </a:solidFill>
              <a:latin typeface="Calibri" pitchFamily="34" charset="0"/>
            </a:endParaRPr>
          </a:p>
        </p:txBody>
      </p:sp>
    </p:spTree>
    <p:extLst>
      <p:ext uri="{BB962C8B-B14F-4D97-AF65-F5344CB8AC3E}">
        <p14:creationId xmlns:p14="http://schemas.microsoft.com/office/powerpoint/2010/main" val="1002701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Chart Placeholder 4"/>
          <p:cNvGraphicFramePr>
            <a:graphicFrameLocks/>
          </p:cNvGraphicFramePr>
          <p:nvPr/>
        </p:nvGraphicFramePr>
        <p:xfrm>
          <a:off x="-34925" y="-458788"/>
          <a:ext cx="9148763" cy="6216651"/>
        </p:xfrm>
        <a:graphic>
          <a:graphicData uri="http://schemas.openxmlformats.org/presentationml/2006/ole">
            <mc:AlternateContent xmlns:mc="http://schemas.openxmlformats.org/markup-compatibility/2006">
              <mc:Choice xmlns:v="urn:schemas-microsoft-com:vml" Requires="v">
                <p:oleObj spid="_x0000_s235576" r:id="rId4" imgW="9150889" imgH="6212362" progId="Excel.Chart.8">
                  <p:embed/>
                </p:oleObj>
              </mc:Choice>
              <mc:Fallback>
                <p:oleObj r:id="rId4" imgW="9150889" imgH="6212362"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458788"/>
                        <a:ext cx="9148763" cy="621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1" name="Rectangle 53"/>
          <p:cNvSpPr>
            <a:spLocks noChangeArrowheads="1"/>
          </p:cNvSpPr>
          <p:nvPr/>
        </p:nvSpPr>
        <p:spPr bwMode="auto">
          <a:xfrm>
            <a:off x="285750"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r" eaLnBrk="0" hangingPunct="0"/>
            <a:endParaRPr lang="en-US" sz="2200">
              <a:solidFill>
                <a:srgbClr val="000000"/>
              </a:solidFill>
            </a:endParaRPr>
          </a:p>
        </p:txBody>
      </p:sp>
      <p:sp>
        <p:nvSpPr>
          <p:cNvPr id="48132" name="TextBox 8"/>
          <p:cNvSpPr txBox="1">
            <a:spLocks noChangeArrowheads="1"/>
          </p:cNvSpPr>
          <p:nvPr/>
        </p:nvSpPr>
        <p:spPr bwMode="auto">
          <a:xfrm>
            <a:off x="85725" y="1071563"/>
            <a:ext cx="2805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sz="1400">
                <a:solidFill>
                  <a:srgbClr val="000000"/>
                </a:solidFill>
              </a:rPr>
              <a:t>12w Total Grocery – PL value%</a:t>
            </a:r>
          </a:p>
        </p:txBody>
      </p:sp>
      <p:sp>
        <p:nvSpPr>
          <p:cNvPr id="48133" name="Rectangle 2"/>
          <p:cNvSpPr>
            <a:spLocks noChangeArrowheads="1"/>
          </p:cNvSpPr>
          <p:nvPr/>
        </p:nvSpPr>
        <p:spPr bwMode="auto">
          <a:xfrm>
            <a:off x="214313" y="115888"/>
            <a:ext cx="8750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tabLst>
                <a:tab pos="6729413" algn="l"/>
              </a:tabLst>
            </a:pPr>
            <a:r>
              <a:rPr lang="en-GB" sz="2000" b="1" dirty="0" smtClean="0">
                <a:solidFill>
                  <a:schemeClr val="bg2"/>
                </a:solidFill>
                <a:latin typeface="Calibri" pitchFamily="34" charset="0"/>
              </a:rPr>
              <a:t>SHARE of MARKET – BRANDED, PRIVATE LABEL and NO BRAND NAME</a:t>
            </a:r>
          </a:p>
          <a:p>
            <a:pPr>
              <a:tabLst>
                <a:tab pos="6729413" algn="l"/>
              </a:tabLst>
            </a:pPr>
            <a:r>
              <a:rPr lang="en-GB" b="1" dirty="0" smtClean="0">
                <a:solidFill>
                  <a:schemeClr val="tx2"/>
                </a:solidFill>
                <a:latin typeface="Calibri" pitchFamily="34" charset="0"/>
              </a:rPr>
              <a:t>Private </a:t>
            </a:r>
            <a:r>
              <a:rPr lang="en-GB" b="1" dirty="0">
                <a:solidFill>
                  <a:schemeClr val="tx2"/>
                </a:solidFill>
                <a:latin typeface="Calibri" pitchFamily="34" charset="0"/>
              </a:rPr>
              <a:t>Label </a:t>
            </a:r>
            <a:r>
              <a:rPr lang="en-GB" dirty="0">
                <a:solidFill>
                  <a:schemeClr val="tx2"/>
                </a:solidFill>
                <a:latin typeface="Calibri" pitchFamily="34" charset="0"/>
              </a:rPr>
              <a:t>sales</a:t>
            </a:r>
            <a:r>
              <a:rPr lang="en-GB" b="1" dirty="0">
                <a:solidFill>
                  <a:schemeClr val="tx2"/>
                </a:solidFill>
                <a:latin typeface="Calibri" pitchFamily="34" charset="0"/>
              </a:rPr>
              <a:t> </a:t>
            </a:r>
            <a:r>
              <a:rPr lang="en-GB" dirty="0">
                <a:solidFill>
                  <a:schemeClr val="tx2"/>
                </a:solidFill>
                <a:latin typeface="Calibri" pitchFamily="34" charset="0"/>
              </a:rPr>
              <a:t>continue to grow with</a:t>
            </a:r>
            <a:r>
              <a:rPr lang="en-GB" b="1" dirty="0">
                <a:solidFill>
                  <a:schemeClr val="tx2"/>
                </a:solidFill>
                <a:latin typeface="Calibri" pitchFamily="34" charset="0"/>
              </a:rPr>
              <a:t> Branded </a:t>
            </a:r>
            <a:r>
              <a:rPr lang="en-GB" dirty="0">
                <a:solidFill>
                  <a:schemeClr val="tx2"/>
                </a:solidFill>
                <a:latin typeface="Calibri" pitchFamily="34" charset="0"/>
              </a:rPr>
              <a:t>share dropping closer to 50%</a:t>
            </a:r>
          </a:p>
        </p:txBody>
      </p:sp>
      <p:sp>
        <p:nvSpPr>
          <p:cNvPr id="48134"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5766F9CE-125A-4F61-991C-00356038AB5B}" type="slidenum">
              <a:rPr lang="en-GB" sz="1000">
                <a:solidFill>
                  <a:srgbClr val="989898"/>
                </a:solidFill>
                <a:ea typeface="ヒラギノ角ゴ Pro W3"/>
                <a:cs typeface="ヒラギノ角ゴ Pro W3"/>
              </a:rPr>
              <a:pPr algn="r"/>
              <a:t>13</a:t>
            </a:fld>
            <a:endParaRPr lang="en-GB" sz="1000">
              <a:solidFill>
                <a:srgbClr val="989898"/>
              </a:solidFill>
              <a:ea typeface="ヒラギノ角ゴ Pro W3"/>
              <a:cs typeface="ヒラギノ角ゴ Pro W3"/>
            </a:endParaRPr>
          </a:p>
        </p:txBody>
      </p:sp>
    </p:spTree>
    <p:extLst>
      <p:ext uri="{BB962C8B-B14F-4D97-AF65-F5344CB8AC3E}">
        <p14:creationId xmlns:p14="http://schemas.microsoft.com/office/powerpoint/2010/main" val="3064549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Chart Placeholder 4"/>
          <p:cNvGraphicFramePr>
            <a:graphicFrameLocks/>
          </p:cNvGraphicFramePr>
          <p:nvPr>
            <p:extLst>
              <p:ext uri="{D42A27DB-BD31-4B8C-83A1-F6EECF244321}">
                <p14:modId xmlns:p14="http://schemas.microsoft.com/office/powerpoint/2010/main" val="642719469"/>
              </p:ext>
            </p:extLst>
          </p:nvPr>
        </p:nvGraphicFramePr>
        <p:xfrm>
          <a:off x="-33338" y="-171400"/>
          <a:ext cx="9282113" cy="6221413"/>
        </p:xfrm>
        <a:graphic>
          <a:graphicData uri="http://schemas.openxmlformats.org/presentationml/2006/ole">
            <mc:AlternateContent xmlns:mc="http://schemas.openxmlformats.org/markup-compatibility/2006">
              <mc:Choice xmlns:v="urn:schemas-microsoft-com:vml" Requires="v">
                <p:oleObj spid="_x0000_s236601" name="Chart" r:id="rId4" imgW="9248775" imgH="6210300" progId="Excel.Chart.8">
                  <p:embed/>
                </p:oleObj>
              </mc:Choice>
              <mc:Fallback>
                <p:oleObj name="Chart" r:id="rId4" imgW="9248775" imgH="6210300" progId="Excel.Chart.8">
                  <p:embed/>
                  <p:pic>
                    <p:nvPicPr>
                      <p:cNvPr id="0" name=""/>
                      <p:cNvPicPr>
                        <a:picLocks noChangeArrowheads="1"/>
                      </p:cNvPicPr>
                      <p:nvPr/>
                    </p:nvPicPr>
                    <p:blipFill>
                      <a:blip r:embed="rId5"/>
                      <a:srcRect/>
                      <a:stretch>
                        <a:fillRect/>
                      </a:stretch>
                    </p:blipFill>
                    <p:spPr bwMode="auto">
                      <a:xfrm>
                        <a:off x="-33338" y="-171400"/>
                        <a:ext cx="9282113" cy="622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1" name="Rectangle 53"/>
          <p:cNvSpPr>
            <a:spLocks noChangeArrowheads="1"/>
          </p:cNvSpPr>
          <p:nvPr/>
        </p:nvSpPr>
        <p:spPr bwMode="auto">
          <a:xfrm>
            <a:off x="285750"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r" eaLnBrk="0" hangingPunct="0"/>
            <a:endParaRPr lang="en-US" sz="2200">
              <a:solidFill>
                <a:srgbClr val="000000"/>
              </a:solidFill>
            </a:endParaRPr>
          </a:p>
        </p:txBody>
      </p:sp>
      <p:sp>
        <p:nvSpPr>
          <p:cNvPr id="48132" name="TextBox 8"/>
          <p:cNvSpPr txBox="1">
            <a:spLocks noChangeArrowheads="1"/>
          </p:cNvSpPr>
          <p:nvPr/>
        </p:nvSpPr>
        <p:spPr bwMode="auto">
          <a:xfrm>
            <a:off x="85725" y="1071563"/>
            <a:ext cx="2805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sz="1400">
                <a:solidFill>
                  <a:srgbClr val="000000"/>
                </a:solidFill>
              </a:rPr>
              <a:t>12w Total Grocery – PL value%</a:t>
            </a:r>
          </a:p>
        </p:txBody>
      </p:sp>
      <p:sp>
        <p:nvSpPr>
          <p:cNvPr id="48133" name="Rectangle 2"/>
          <p:cNvSpPr>
            <a:spLocks noChangeArrowheads="1"/>
          </p:cNvSpPr>
          <p:nvPr/>
        </p:nvSpPr>
        <p:spPr bwMode="auto">
          <a:xfrm>
            <a:off x="214313" y="115888"/>
            <a:ext cx="8750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tabLst>
                <a:tab pos="6729413" algn="l"/>
              </a:tabLst>
            </a:pPr>
            <a:r>
              <a:rPr lang="en-GB" sz="2000" b="1" dirty="0">
                <a:solidFill>
                  <a:schemeClr val="bg2"/>
                </a:solidFill>
                <a:latin typeface="Calibri" pitchFamily="34" charset="0"/>
              </a:rPr>
              <a:t>PRIVATE LABEL VALUE SHARE OF TOTAL IRISH GROCERY</a:t>
            </a:r>
          </a:p>
          <a:p>
            <a:pPr>
              <a:tabLst>
                <a:tab pos="6729413" algn="l"/>
              </a:tabLst>
            </a:pPr>
            <a:r>
              <a:rPr lang="en-GB" dirty="0" smtClean="0">
                <a:solidFill>
                  <a:schemeClr val="tx2"/>
                </a:solidFill>
                <a:latin typeface="Calibri" pitchFamily="34" charset="0"/>
              </a:rPr>
              <a:t>Private </a:t>
            </a:r>
            <a:r>
              <a:rPr lang="en-GB" dirty="0">
                <a:solidFill>
                  <a:schemeClr val="tx2"/>
                </a:solidFill>
                <a:latin typeface="Calibri" pitchFamily="34" charset="0"/>
              </a:rPr>
              <a:t>Label sales continue to grow </a:t>
            </a:r>
            <a:r>
              <a:rPr lang="en-GB" dirty="0" smtClean="0">
                <a:solidFill>
                  <a:schemeClr val="tx2"/>
                </a:solidFill>
                <a:latin typeface="Calibri" pitchFamily="34" charset="0"/>
              </a:rPr>
              <a:t>- now making up over 36% of the market</a:t>
            </a:r>
            <a:endParaRPr lang="en-GB" dirty="0">
              <a:solidFill>
                <a:schemeClr val="tx2"/>
              </a:solidFill>
              <a:latin typeface="Calibri" pitchFamily="34" charset="0"/>
            </a:endParaRPr>
          </a:p>
        </p:txBody>
      </p:sp>
      <p:sp>
        <p:nvSpPr>
          <p:cNvPr id="48134"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5766F9CE-125A-4F61-991C-00356038AB5B}" type="slidenum">
              <a:rPr lang="en-GB" sz="1000">
                <a:solidFill>
                  <a:srgbClr val="989898"/>
                </a:solidFill>
                <a:ea typeface="ヒラギノ角ゴ Pro W3"/>
                <a:cs typeface="ヒラギノ角ゴ Pro W3"/>
              </a:rPr>
              <a:pPr algn="r"/>
              <a:t>14</a:t>
            </a:fld>
            <a:endParaRPr lang="en-GB" sz="1000">
              <a:solidFill>
                <a:srgbClr val="989898"/>
              </a:solidFill>
              <a:ea typeface="ヒラギノ角ゴ Pro W3"/>
              <a:cs typeface="ヒラギノ角ゴ Pro W3"/>
            </a:endParaRPr>
          </a:p>
        </p:txBody>
      </p:sp>
    </p:spTree>
    <p:extLst>
      <p:ext uri="{BB962C8B-B14F-4D97-AF65-F5344CB8AC3E}">
        <p14:creationId xmlns:p14="http://schemas.microsoft.com/office/powerpoint/2010/main" val="3896242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5"/>
          <p:cNvGraphicFramePr>
            <a:graphicFrameLocks noChangeAspect="1"/>
          </p:cNvGraphicFramePr>
          <p:nvPr>
            <p:extLst>
              <p:ext uri="{D42A27DB-BD31-4B8C-83A1-F6EECF244321}">
                <p14:modId xmlns:p14="http://schemas.microsoft.com/office/powerpoint/2010/main" val="2726728931"/>
              </p:ext>
            </p:extLst>
          </p:nvPr>
        </p:nvGraphicFramePr>
        <p:xfrm>
          <a:off x="319088" y="1177925"/>
          <a:ext cx="8548687" cy="4475163"/>
        </p:xfrm>
        <a:graphic>
          <a:graphicData uri="http://schemas.openxmlformats.org/presentationml/2006/ole">
            <mc:AlternateContent xmlns:mc="http://schemas.openxmlformats.org/markup-compatibility/2006">
              <mc:Choice xmlns:v="urn:schemas-microsoft-com:vml" Requires="v">
                <p:oleObj spid="_x0000_s239675" name="Worksheet" r:id="rId4" imgW="8515350" imgH="4457700" progId="Excel.Sheet.8">
                  <p:embed/>
                </p:oleObj>
              </mc:Choice>
              <mc:Fallback>
                <p:oleObj name="Worksheet" r:id="rId4" imgW="8515350" imgH="4457700" progId="Excel.Sheet.8">
                  <p:embed/>
                  <p:pic>
                    <p:nvPicPr>
                      <p:cNvPr id="0" name=""/>
                      <p:cNvPicPr>
                        <a:picLocks noChangeAspect="1" noChangeArrowheads="1"/>
                      </p:cNvPicPr>
                      <p:nvPr/>
                    </p:nvPicPr>
                    <p:blipFill>
                      <a:blip r:embed="rId5"/>
                      <a:srcRect/>
                      <a:stretch>
                        <a:fillRect/>
                      </a:stretch>
                    </p:blipFill>
                    <p:spPr bwMode="auto">
                      <a:xfrm>
                        <a:off x="319088" y="1177925"/>
                        <a:ext cx="8548687"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1" name="Rectangle 53"/>
          <p:cNvSpPr>
            <a:spLocks noChangeArrowheads="1"/>
          </p:cNvSpPr>
          <p:nvPr/>
        </p:nvSpPr>
        <p:spPr bwMode="auto">
          <a:xfrm>
            <a:off x="285750"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r" eaLnBrk="0" hangingPunct="0"/>
            <a:endParaRPr lang="en-US" sz="2200">
              <a:solidFill>
                <a:srgbClr val="000000"/>
              </a:solidFill>
            </a:endParaRPr>
          </a:p>
        </p:txBody>
      </p:sp>
      <p:sp>
        <p:nvSpPr>
          <p:cNvPr id="32772" name="TextBox 8"/>
          <p:cNvSpPr txBox="1">
            <a:spLocks noChangeArrowheads="1"/>
          </p:cNvSpPr>
          <p:nvPr/>
        </p:nvSpPr>
        <p:spPr bwMode="auto">
          <a:xfrm>
            <a:off x="85725" y="1071563"/>
            <a:ext cx="54436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sz="1400" b="1" dirty="0">
                <a:solidFill>
                  <a:srgbClr val="000000"/>
                </a:solidFill>
              </a:rPr>
              <a:t>12w Total Grocery </a:t>
            </a:r>
            <a:r>
              <a:rPr lang="en-GB" sz="1400" b="1" dirty="0" smtClean="0">
                <a:solidFill>
                  <a:srgbClr val="000000"/>
                </a:solidFill>
              </a:rPr>
              <a:t>– Categories where Private Label Overtrade</a:t>
            </a:r>
            <a:endParaRPr lang="en-GB" sz="1400" b="1" dirty="0">
              <a:solidFill>
                <a:srgbClr val="000000"/>
              </a:solidFill>
            </a:endParaRPr>
          </a:p>
        </p:txBody>
      </p:sp>
      <p:sp>
        <p:nvSpPr>
          <p:cNvPr id="32773" name="Rectangle 2"/>
          <p:cNvSpPr>
            <a:spLocks noChangeArrowheads="1"/>
          </p:cNvSpPr>
          <p:nvPr/>
        </p:nvSpPr>
        <p:spPr bwMode="auto">
          <a:xfrm>
            <a:off x="85725" y="115888"/>
            <a:ext cx="87503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sz="2000" b="1" dirty="0" smtClean="0">
                <a:solidFill>
                  <a:schemeClr val="bg2"/>
                </a:solidFill>
              </a:rPr>
              <a:t>PRIVATE LABEL </a:t>
            </a:r>
            <a:r>
              <a:rPr lang="en-GB" sz="2000" b="1" dirty="0">
                <a:solidFill>
                  <a:schemeClr val="bg2"/>
                </a:solidFill>
              </a:rPr>
              <a:t>% </a:t>
            </a:r>
            <a:r>
              <a:rPr lang="en-GB" sz="2000" b="1" dirty="0" smtClean="0">
                <a:solidFill>
                  <a:schemeClr val="bg2"/>
                </a:solidFill>
              </a:rPr>
              <a:t>VALUE SHARE BY CATEGORY</a:t>
            </a:r>
            <a:endParaRPr lang="en-GB" sz="2000" dirty="0" smtClean="0">
              <a:solidFill>
                <a:schemeClr val="bg2"/>
              </a:solidFill>
              <a:latin typeface="Calibri" pitchFamily="34" charset="0"/>
            </a:endParaRPr>
          </a:p>
          <a:p>
            <a:r>
              <a:rPr lang="en-GB" sz="2000" dirty="0" smtClean="0">
                <a:solidFill>
                  <a:schemeClr val="tx2"/>
                </a:solidFill>
                <a:latin typeface="Calibri" pitchFamily="34" charset="0"/>
              </a:rPr>
              <a:t>Where is Private Label Strong? – Meats and staples are key for Private Label </a:t>
            </a:r>
            <a:endParaRPr lang="en-GB" sz="2000" dirty="0">
              <a:solidFill>
                <a:schemeClr val="tx2"/>
              </a:solidFill>
              <a:latin typeface="Calibri" pitchFamily="34" charset="0"/>
            </a:endParaRPr>
          </a:p>
        </p:txBody>
      </p:sp>
      <p:sp>
        <p:nvSpPr>
          <p:cNvPr id="32774" name="Rectangle 11"/>
          <p:cNvSpPr>
            <a:spLocks noChangeArrowheads="1"/>
          </p:cNvSpPr>
          <p:nvPr/>
        </p:nvSpPr>
        <p:spPr bwMode="auto">
          <a:xfrm rot="17937502">
            <a:off x="7906292" y="4322708"/>
            <a:ext cx="984250" cy="158750"/>
          </a:xfrm>
          <a:prstGeom prst="rect">
            <a:avLst/>
          </a:prstGeom>
          <a:solidFill>
            <a:schemeClr val="accent1">
              <a:alpha val="3294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75"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680D5E83-BDCF-4D10-A178-EE7F311AE054}" type="slidenum">
              <a:rPr lang="en-GB" sz="1000">
                <a:solidFill>
                  <a:srgbClr val="989898"/>
                </a:solidFill>
                <a:ea typeface="ヒラギノ角ゴ Pro W3"/>
                <a:cs typeface="ヒラギノ角ゴ Pro W3"/>
              </a:rPr>
              <a:pPr algn="r"/>
              <a:t>15</a:t>
            </a:fld>
            <a:endParaRPr lang="en-GB" sz="1000">
              <a:solidFill>
                <a:srgbClr val="989898"/>
              </a:solidFill>
              <a:ea typeface="ヒラギノ角ゴ Pro W3"/>
              <a:cs typeface="ヒラギノ角ゴ Pro W3"/>
            </a:endParaRPr>
          </a:p>
        </p:txBody>
      </p:sp>
    </p:spTree>
    <p:extLst>
      <p:ext uri="{BB962C8B-B14F-4D97-AF65-F5344CB8AC3E}">
        <p14:creationId xmlns:p14="http://schemas.microsoft.com/office/powerpoint/2010/main" val="1863270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5"/>
          <p:cNvGraphicFramePr>
            <a:graphicFrameLocks noChangeAspect="1"/>
          </p:cNvGraphicFramePr>
          <p:nvPr>
            <p:extLst>
              <p:ext uri="{D42A27DB-BD31-4B8C-83A1-F6EECF244321}">
                <p14:modId xmlns:p14="http://schemas.microsoft.com/office/powerpoint/2010/main" val="3991221901"/>
              </p:ext>
            </p:extLst>
          </p:nvPr>
        </p:nvGraphicFramePr>
        <p:xfrm>
          <a:off x="319088" y="1177925"/>
          <a:ext cx="8591550" cy="4511675"/>
        </p:xfrm>
        <a:graphic>
          <a:graphicData uri="http://schemas.openxmlformats.org/presentationml/2006/ole">
            <mc:AlternateContent xmlns:mc="http://schemas.openxmlformats.org/markup-compatibility/2006">
              <mc:Choice xmlns:v="urn:schemas-microsoft-com:vml" Requires="v">
                <p:oleObj spid="_x0000_s240697" name="Worksheet" r:id="rId4" imgW="8562975" imgH="4495800" progId="Excel.Sheet.8">
                  <p:embed/>
                </p:oleObj>
              </mc:Choice>
              <mc:Fallback>
                <p:oleObj name="Worksheet" r:id="rId4" imgW="8562975" imgH="4495800" progId="Excel.Sheet.8">
                  <p:embed/>
                  <p:pic>
                    <p:nvPicPr>
                      <p:cNvPr id="0" name=""/>
                      <p:cNvPicPr>
                        <a:picLocks noChangeAspect="1" noChangeArrowheads="1"/>
                      </p:cNvPicPr>
                      <p:nvPr/>
                    </p:nvPicPr>
                    <p:blipFill>
                      <a:blip r:embed="rId5"/>
                      <a:srcRect/>
                      <a:stretch>
                        <a:fillRect/>
                      </a:stretch>
                    </p:blipFill>
                    <p:spPr bwMode="auto">
                      <a:xfrm>
                        <a:off x="319088" y="1177925"/>
                        <a:ext cx="859155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1" name="Rectangle 53"/>
          <p:cNvSpPr>
            <a:spLocks noChangeArrowheads="1"/>
          </p:cNvSpPr>
          <p:nvPr/>
        </p:nvSpPr>
        <p:spPr bwMode="auto">
          <a:xfrm>
            <a:off x="285750"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r" eaLnBrk="0" hangingPunct="0"/>
            <a:endParaRPr lang="en-US" sz="2200">
              <a:solidFill>
                <a:srgbClr val="000000"/>
              </a:solidFill>
            </a:endParaRPr>
          </a:p>
        </p:txBody>
      </p:sp>
      <p:sp>
        <p:nvSpPr>
          <p:cNvPr id="32773" name="Rectangle 2"/>
          <p:cNvSpPr>
            <a:spLocks noChangeArrowheads="1"/>
          </p:cNvSpPr>
          <p:nvPr/>
        </p:nvSpPr>
        <p:spPr bwMode="auto">
          <a:xfrm>
            <a:off x="85724" y="115887"/>
            <a:ext cx="9036051"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sz="2000" b="1" dirty="0" smtClean="0">
                <a:solidFill>
                  <a:schemeClr val="bg2"/>
                </a:solidFill>
              </a:rPr>
              <a:t>PRIVATE </a:t>
            </a:r>
            <a:r>
              <a:rPr lang="en-GB" sz="2000" b="1" dirty="0">
                <a:solidFill>
                  <a:schemeClr val="bg2"/>
                </a:solidFill>
              </a:rPr>
              <a:t>LABEL % VALUE SHARE BY CATEGORY</a:t>
            </a:r>
            <a:endParaRPr lang="en-GB" sz="2000" dirty="0">
              <a:solidFill>
                <a:schemeClr val="bg2"/>
              </a:solidFill>
              <a:latin typeface="Calibri" pitchFamily="34" charset="0"/>
            </a:endParaRPr>
          </a:p>
          <a:p>
            <a:r>
              <a:rPr lang="en-GB" sz="2000" dirty="0" smtClean="0">
                <a:solidFill>
                  <a:schemeClr val="tx2"/>
                </a:solidFill>
                <a:latin typeface="Calibri" pitchFamily="34" charset="0"/>
              </a:rPr>
              <a:t>Where is Private Label weaker?</a:t>
            </a:r>
            <a:r>
              <a:rPr lang="en-GB" sz="2000" dirty="0">
                <a:solidFill>
                  <a:schemeClr val="tx2"/>
                </a:solidFill>
                <a:latin typeface="Calibri" pitchFamily="34" charset="0"/>
              </a:rPr>
              <a:t> </a:t>
            </a:r>
            <a:r>
              <a:rPr lang="en-GB" sz="2000" dirty="0" smtClean="0">
                <a:solidFill>
                  <a:schemeClr val="tx2"/>
                </a:solidFill>
                <a:latin typeface="Calibri" pitchFamily="34" charset="0"/>
              </a:rPr>
              <a:t>– Categories with multiple strong brands and toiletries  </a:t>
            </a:r>
            <a:endParaRPr lang="en-GB" sz="2000" dirty="0">
              <a:solidFill>
                <a:schemeClr val="tx2"/>
              </a:solidFill>
              <a:latin typeface="Calibri" pitchFamily="34" charset="0"/>
            </a:endParaRPr>
          </a:p>
        </p:txBody>
      </p:sp>
      <p:sp>
        <p:nvSpPr>
          <p:cNvPr id="32774" name="Rectangle 11"/>
          <p:cNvSpPr>
            <a:spLocks noChangeArrowheads="1"/>
          </p:cNvSpPr>
          <p:nvPr/>
        </p:nvSpPr>
        <p:spPr bwMode="auto">
          <a:xfrm rot="17937502">
            <a:off x="101351" y="4322709"/>
            <a:ext cx="984250" cy="158750"/>
          </a:xfrm>
          <a:prstGeom prst="rect">
            <a:avLst/>
          </a:prstGeom>
          <a:solidFill>
            <a:schemeClr val="accent1">
              <a:alpha val="3294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75"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680D5E83-BDCF-4D10-A178-EE7F311AE054}" type="slidenum">
              <a:rPr lang="en-GB" sz="1000">
                <a:solidFill>
                  <a:srgbClr val="989898"/>
                </a:solidFill>
                <a:ea typeface="ヒラギノ角ゴ Pro W3"/>
                <a:cs typeface="ヒラギノ角ゴ Pro W3"/>
              </a:rPr>
              <a:pPr algn="r"/>
              <a:t>16</a:t>
            </a:fld>
            <a:endParaRPr lang="en-GB" sz="1000">
              <a:solidFill>
                <a:srgbClr val="989898"/>
              </a:solidFill>
              <a:ea typeface="ヒラギノ角ゴ Pro W3"/>
              <a:cs typeface="ヒラギノ角ゴ Pro W3"/>
            </a:endParaRPr>
          </a:p>
        </p:txBody>
      </p:sp>
      <p:sp>
        <p:nvSpPr>
          <p:cNvPr id="8" name="TextBox 8"/>
          <p:cNvSpPr txBox="1">
            <a:spLocks noChangeArrowheads="1"/>
          </p:cNvSpPr>
          <p:nvPr/>
        </p:nvSpPr>
        <p:spPr bwMode="auto">
          <a:xfrm>
            <a:off x="86705" y="917673"/>
            <a:ext cx="56824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sz="1400" b="1" dirty="0">
                <a:solidFill>
                  <a:srgbClr val="000000"/>
                </a:solidFill>
              </a:rPr>
              <a:t>12w Total Grocery – Categories where Private Label </a:t>
            </a:r>
            <a:r>
              <a:rPr lang="en-GB" sz="1400" b="1" dirty="0" err="1" smtClean="0">
                <a:solidFill>
                  <a:srgbClr val="000000"/>
                </a:solidFill>
              </a:rPr>
              <a:t>Undertrade</a:t>
            </a:r>
            <a:endParaRPr lang="en-GB" sz="1400" b="1" dirty="0">
              <a:solidFill>
                <a:srgbClr val="000000"/>
              </a:solidFill>
            </a:endParaRPr>
          </a:p>
        </p:txBody>
      </p:sp>
    </p:spTree>
    <p:extLst>
      <p:ext uri="{BB962C8B-B14F-4D97-AF65-F5344CB8AC3E}">
        <p14:creationId xmlns:p14="http://schemas.microsoft.com/office/powerpoint/2010/main" val="2634631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E83B97-E299-46D7-A7A1-294A361AD5A6}" type="slidenum">
              <a:rPr lang="en-US" smtClean="0">
                <a:solidFill>
                  <a:srgbClr val="989898"/>
                </a:solidFill>
              </a:rPr>
              <a:pPr/>
              <a:t>17</a:t>
            </a:fld>
            <a:endParaRPr lang="en-US">
              <a:solidFill>
                <a:srgbClr val="989898"/>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96123038"/>
              </p:ext>
            </p:extLst>
          </p:nvPr>
        </p:nvGraphicFramePr>
        <p:xfrm>
          <a:off x="611560" y="1196752"/>
          <a:ext cx="3754669"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550075481"/>
              </p:ext>
            </p:extLst>
          </p:nvPr>
        </p:nvGraphicFramePr>
        <p:xfrm>
          <a:off x="4283968" y="1700808"/>
          <a:ext cx="4665464" cy="3816424"/>
        </p:xfrm>
        <a:graphic>
          <a:graphicData uri="http://schemas.openxmlformats.org/presentationml/2006/ole">
            <mc:AlternateContent xmlns:mc="http://schemas.openxmlformats.org/markup-compatibility/2006">
              <mc:Choice xmlns:v="urn:schemas-microsoft-com:vml" Requires="v">
                <p:oleObj spid="_x0000_s243765" name="Chart" r:id="rId4" imgW="4810125" imgH="3629025" progId="MSGraph.Chart.8">
                  <p:embed followColorScheme="textAndBackground"/>
                </p:oleObj>
              </mc:Choice>
              <mc:Fallback>
                <p:oleObj name="Chart" r:id="rId4" imgW="4810125" imgH="3629025" progId="MSGraph.Chart.8">
                  <p:embed followColorScheme="textAndBackground"/>
                  <p:pic>
                    <p:nvPicPr>
                      <p:cNvPr id="0" name="Object 4"/>
                      <p:cNvPicPr>
                        <a:picLocks noChangeAspect="1" noChangeArrowheads="1"/>
                      </p:cNvPicPr>
                      <p:nvPr/>
                    </p:nvPicPr>
                    <p:blipFill>
                      <a:blip r:embed="rId5"/>
                      <a:srcRect/>
                      <a:stretch>
                        <a:fillRect/>
                      </a:stretch>
                    </p:blipFill>
                    <p:spPr bwMode="auto">
                      <a:xfrm>
                        <a:off x="4283968" y="1700808"/>
                        <a:ext cx="4665464" cy="3816424"/>
                      </a:xfrm>
                      <a:prstGeom prst="rect">
                        <a:avLst/>
                      </a:prstGeom>
                      <a:noFill/>
                      <a:ln>
                        <a:noFill/>
                      </a:ln>
                    </p:spPr>
                  </p:pic>
                </p:oleObj>
              </mc:Fallback>
            </mc:AlternateContent>
          </a:graphicData>
        </a:graphic>
      </p:graphicFrame>
      <p:sp>
        <p:nvSpPr>
          <p:cNvPr id="5" name="TextBox 4"/>
          <p:cNvSpPr txBox="1"/>
          <p:nvPr/>
        </p:nvSpPr>
        <p:spPr>
          <a:xfrm>
            <a:off x="827584" y="801343"/>
            <a:ext cx="1728192" cy="338554"/>
          </a:xfrm>
          <a:prstGeom prst="rect">
            <a:avLst/>
          </a:prstGeom>
          <a:noFill/>
        </p:spPr>
        <p:txBody>
          <a:bodyPr wrap="square" rtlCol="0">
            <a:spAutoFit/>
          </a:bodyPr>
          <a:lstStyle/>
          <a:p>
            <a:pPr algn="ctr"/>
            <a:r>
              <a:rPr lang="en-GB" sz="1600" dirty="0" smtClean="0">
                <a:solidFill>
                  <a:schemeClr val="bg2"/>
                </a:solidFill>
              </a:rPr>
              <a:t>% Value share </a:t>
            </a:r>
            <a:endParaRPr lang="en-GB" sz="1600" dirty="0">
              <a:solidFill>
                <a:schemeClr val="bg2"/>
              </a:solidFill>
            </a:endParaRPr>
          </a:p>
        </p:txBody>
      </p:sp>
      <p:sp>
        <p:nvSpPr>
          <p:cNvPr id="6" name="TextBox 5"/>
          <p:cNvSpPr txBox="1"/>
          <p:nvPr/>
        </p:nvSpPr>
        <p:spPr>
          <a:xfrm>
            <a:off x="5224023" y="1186665"/>
            <a:ext cx="2160240" cy="369332"/>
          </a:xfrm>
          <a:prstGeom prst="rect">
            <a:avLst/>
          </a:prstGeom>
          <a:noFill/>
        </p:spPr>
        <p:txBody>
          <a:bodyPr wrap="square" rtlCol="0">
            <a:spAutoFit/>
          </a:bodyPr>
          <a:lstStyle/>
          <a:p>
            <a:pPr algn="ctr"/>
            <a:r>
              <a:rPr lang="en-GB" dirty="0" smtClean="0">
                <a:solidFill>
                  <a:schemeClr val="bg2"/>
                </a:solidFill>
              </a:rPr>
              <a:t>% Value growth </a:t>
            </a:r>
            <a:endParaRPr lang="en-GB" dirty="0">
              <a:solidFill>
                <a:schemeClr val="bg2"/>
              </a:solidFill>
            </a:endParaRPr>
          </a:p>
        </p:txBody>
      </p:sp>
      <p:sp>
        <p:nvSpPr>
          <p:cNvPr id="7" name="TextBox 6"/>
          <p:cNvSpPr txBox="1"/>
          <p:nvPr/>
        </p:nvSpPr>
        <p:spPr>
          <a:xfrm>
            <a:off x="467544" y="188640"/>
            <a:ext cx="8928992" cy="677108"/>
          </a:xfrm>
          <a:prstGeom prst="rect">
            <a:avLst/>
          </a:prstGeom>
          <a:noFill/>
        </p:spPr>
        <p:txBody>
          <a:bodyPr wrap="square" rtlCol="0">
            <a:spAutoFit/>
          </a:bodyPr>
          <a:lstStyle/>
          <a:p>
            <a:r>
              <a:rPr lang="en-GB" sz="2000" b="1" dirty="0" smtClean="0">
                <a:solidFill>
                  <a:schemeClr val="bg2"/>
                </a:solidFill>
                <a:latin typeface="Calibri" pitchFamily="34" charset="0"/>
                <a:cs typeface="Calibri" pitchFamily="34" charset="0"/>
              </a:rPr>
              <a:t>MARKET SHARE AND GROWTH BY BRANDED AND PRIVATE LABEL TIER</a:t>
            </a:r>
          </a:p>
          <a:p>
            <a:r>
              <a:rPr lang="en-GB" dirty="0" smtClean="0">
                <a:solidFill>
                  <a:schemeClr val="tx2"/>
                </a:solidFill>
                <a:latin typeface="Calibri" pitchFamily="34" charset="0"/>
                <a:cs typeface="Calibri" pitchFamily="34" charset="0"/>
              </a:rPr>
              <a:t>Standard PL in growth this period while Premium PL declines</a:t>
            </a:r>
            <a:endParaRPr lang="en-GB"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1622557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2713"/>
            <a:ext cx="8154988" cy="965200"/>
          </a:xfrm>
        </p:spPr>
        <p:txBody>
          <a:bodyPr/>
          <a:lstStyle/>
          <a:p>
            <a:pPr algn="l"/>
            <a:r>
              <a:rPr lang="en-GB" b="1" dirty="0" smtClean="0">
                <a:solidFill>
                  <a:schemeClr val="bg2"/>
                </a:solidFill>
                <a:latin typeface="Calibri" pitchFamily="34" charset="0"/>
                <a:cs typeface="Calibri" pitchFamily="34" charset="0"/>
              </a:rPr>
              <a:t>TOTAL GROCERY - % PACKS SOLD ON DEAL – 52 W/E</a:t>
            </a:r>
            <a:r>
              <a:rPr lang="en-GB" dirty="0" smtClean="0">
                <a:solidFill>
                  <a:schemeClr val="bg2"/>
                </a:solidFill>
                <a:latin typeface="Calibri" pitchFamily="34" charset="0"/>
                <a:cs typeface="Calibri" pitchFamily="34" charset="0"/>
              </a:rPr>
              <a:t/>
            </a:r>
            <a:br>
              <a:rPr lang="en-GB" dirty="0" smtClean="0">
                <a:solidFill>
                  <a:schemeClr val="bg2"/>
                </a:solidFill>
                <a:latin typeface="Calibri" pitchFamily="34" charset="0"/>
                <a:cs typeface="Calibri" pitchFamily="34" charset="0"/>
              </a:rPr>
            </a:br>
            <a:r>
              <a:rPr lang="en-GB" sz="1800" dirty="0" smtClean="0">
                <a:latin typeface="Calibri" pitchFamily="34" charset="0"/>
                <a:cs typeface="Calibri" pitchFamily="34" charset="0"/>
              </a:rPr>
              <a:t>Shoppers </a:t>
            </a:r>
            <a:r>
              <a:rPr lang="en-GB" sz="1800" dirty="0">
                <a:latin typeface="Calibri" pitchFamily="34" charset="0"/>
                <a:cs typeface="Calibri" pitchFamily="34" charset="0"/>
              </a:rPr>
              <a:t>perceive the </a:t>
            </a:r>
            <a:r>
              <a:rPr lang="en-GB" sz="1800" dirty="0" smtClean="0">
                <a:latin typeface="Calibri" pitchFamily="34" charset="0"/>
                <a:cs typeface="Calibri" pitchFamily="34" charset="0"/>
              </a:rPr>
              <a:t>% packs </a:t>
            </a:r>
            <a:r>
              <a:rPr lang="en-GB" sz="1800" dirty="0">
                <a:latin typeface="Calibri" pitchFamily="34" charset="0"/>
                <a:cs typeface="Calibri" pitchFamily="34" charset="0"/>
              </a:rPr>
              <a:t>sold on deal is consistent over </a:t>
            </a:r>
            <a:r>
              <a:rPr lang="en-GB" sz="1800" dirty="0" smtClean="0">
                <a:latin typeface="Calibri" pitchFamily="34" charset="0"/>
                <a:cs typeface="Calibri" pitchFamily="34" charset="0"/>
              </a:rPr>
              <a:t>time </a:t>
            </a:r>
            <a:endParaRPr lang="en-GB" sz="1800" dirty="0">
              <a:latin typeface="Calibri" pitchFamily="34" charset="0"/>
              <a:cs typeface="Calibri"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8396689"/>
              </p:ext>
            </p:extLst>
          </p:nvPr>
        </p:nvGraphicFramePr>
        <p:xfrm>
          <a:off x="485775" y="1077914"/>
          <a:ext cx="8154988" cy="5137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3763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6" y="122239"/>
            <a:ext cx="8154988" cy="965200"/>
          </a:xfrm>
        </p:spPr>
        <p:txBody>
          <a:bodyPr/>
          <a:lstStyle/>
          <a:p>
            <a:pPr algn="l"/>
            <a:r>
              <a:rPr lang="en-GB" b="1" dirty="0" smtClean="0">
                <a:solidFill>
                  <a:schemeClr val="bg2"/>
                </a:solidFill>
                <a:latin typeface="Calibri" pitchFamily="34" charset="0"/>
                <a:cs typeface="Calibri" pitchFamily="34" charset="0"/>
              </a:rPr>
              <a:t>TOTAL GROCERY - SOLD ON DEAL TRENDED 12W/E</a:t>
            </a:r>
            <a:r>
              <a:rPr lang="en-GB" dirty="0" smtClean="0">
                <a:solidFill>
                  <a:schemeClr val="bg2"/>
                </a:solidFill>
                <a:latin typeface="Calibri" pitchFamily="34" charset="0"/>
                <a:cs typeface="Calibri" pitchFamily="34" charset="0"/>
              </a:rPr>
              <a:t/>
            </a:r>
            <a:br>
              <a:rPr lang="en-GB" dirty="0" smtClean="0">
                <a:solidFill>
                  <a:schemeClr val="bg2"/>
                </a:solidFill>
                <a:latin typeface="Calibri" pitchFamily="34" charset="0"/>
                <a:cs typeface="Calibri" pitchFamily="34" charset="0"/>
              </a:rPr>
            </a:br>
            <a:r>
              <a:rPr lang="en-GB" sz="1800" dirty="0" smtClean="0">
                <a:latin typeface="Calibri" pitchFamily="34" charset="0"/>
                <a:cs typeface="Calibri" pitchFamily="34" charset="0"/>
              </a:rPr>
              <a:t>We </a:t>
            </a:r>
            <a:r>
              <a:rPr lang="en-GB" sz="1800" dirty="0">
                <a:latin typeface="Calibri" pitchFamily="34" charset="0"/>
                <a:cs typeface="Calibri" pitchFamily="34" charset="0"/>
              </a:rPr>
              <a:t>haven’t seen much change in the proportion of sales on deal with more consistent promotional activity across </a:t>
            </a:r>
            <a:r>
              <a:rPr lang="en-GB" sz="1800" dirty="0" smtClean="0">
                <a:latin typeface="Calibri" pitchFamily="34" charset="0"/>
                <a:cs typeface="Calibri" pitchFamily="34" charset="0"/>
              </a:rPr>
              <a:t>retailers</a:t>
            </a:r>
            <a:endParaRPr lang="en-GB" sz="1800" dirty="0">
              <a:latin typeface="Calibri" pitchFamily="34" charset="0"/>
              <a:cs typeface="Calibri"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5172231"/>
              </p:ext>
            </p:extLst>
          </p:nvPr>
        </p:nvGraphicFramePr>
        <p:xfrm>
          <a:off x="85726" y="1449389"/>
          <a:ext cx="8982075" cy="4765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292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60984EC9-7ECF-4D95-AFB0-D9ACD85CBBA1}" type="slidenum">
              <a:rPr lang="en-GB" smtClean="0"/>
              <a:pPr>
                <a:defRPr/>
              </a:pPr>
              <a:t>2</a:t>
            </a:fld>
            <a:endParaRPr lang="en-GB"/>
          </a:p>
        </p:txBody>
      </p:sp>
      <p:sp>
        <p:nvSpPr>
          <p:cNvPr id="25602" name="Rectangle 4"/>
          <p:cNvSpPr>
            <a:spLocks noGrp="1" noChangeArrowheads="1"/>
          </p:cNvSpPr>
          <p:nvPr>
            <p:ph type="title" idx="4294967295"/>
          </p:nvPr>
        </p:nvSpPr>
        <p:spPr>
          <a:xfrm>
            <a:off x="7097713" y="133350"/>
            <a:ext cx="2046287" cy="487363"/>
          </a:xfrm>
        </p:spPr>
        <p:txBody>
          <a:bodyPr/>
          <a:lstStyle/>
          <a:p>
            <a:pPr algn="r" eaLnBrk="1" hangingPunct="1"/>
            <a:r>
              <a:rPr lang="en-GB" dirty="0" smtClean="0"/>
              <a:t>OVERVIEW</a:t>
            </a:r>
          </a:p>
        </p:txBody>
      </p:sp>
      <p:sp>
        <p:nvSpPr>
          <p:cNvPr id="25603" name="Rectangle 6"/>
          <p:cNvSpPr>
            <a:spLocks noChangeArrowheads="1"/>
          </p:cNvSpPr>
          <p:nvPr/>
        </p:nvSpPr>
        <p:spPr bwMode="auto">
          <a:xfrm>
            <a:off x="422275" y="1494591"/>
            <a:ext cx="6021388"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r>
              <a:rPr lang="en-GB" b="1" dirty="0">
                <a:solidFill>
                  <a:schemeClr val="bg2"/>
                </a:solidFill>
                <a:latin typeface="Calibri" pitchFamily="34" charset="0"/>
                <a:cs typeface="Times New Roman" pitchFamily="18" charset="0"/>
              </a:rPr>
              <a:t>Market Overview</a:t>
            </a:r>
          </a:p>
          <a:p>
            <a:pPr marL="285750" indent="-285750" algn="just" eaLnBrk="0" hangingPunct="0">
              <a:buFont typeface="Arial" pitchFamily="34" charset="0"/>
              <a:buChar char="•"/>
            </a:pPr>
            <a:r>
              <a:rPr lang="en-GB" sz="1600" dirty="0">
                <a:solidFill>
                  <a:schemeClr val="bg2"/>
                </a:solidFill>
                <a:latin typeface="Calibri" pitchFamily="34" charset="0"/>
                <a:cs typeface="Times New Roman" pitchFamily="18" charset="0"/>
              </a:rPr>
              <a:t>The market is seeing positive growth on an annual basis (+0.2%) however it has declined in the shorter term  by -0.2%. </a:t>
            </a:r>
            <a:endParaRPr lang="en-GB" sz="1600" dirty="0" smtClean="0">
              <a:solidFill>
                <a:schemeClr val="bg2"/>
              </a:solidFill>
              <a:latin typeface="Calibri" pitchFamily="34" charset="0"/>
              <a:cs typeface="Times New Roman" pitchFamily="18" charset="0"/>
            </a:endParaRPr>
          </a:p>
          <a:p>
            <a:pPr algn="just" eaLnBrk="0" hangingPunct="0"/>
            <a:endParaRPr lang="en-GB" sz="1600" dirty="0" smtClean="0">
              <a:solidFill>
                <a:schemeClr val="bg2"/>
              </a:solidFill>
              <a:latin typeface="Calibri" pitchFamily="34" charset="0"/>
              <a:cs typeface="Times New Roman" pitchFamily="18" charset="0"/>
            </a:endParaRPr>
          </a:p>
          <a:p>
            <a:pPr marL="285750" indent="-285750" algn="just" eaLnBrk="0" hangingPunct="0">
              <a:buFont typeface="Arial" pitchFamily="34" charset="0"/>
              <a:buChar char="•"/>
            </a:pPr>
            <a:r>
              <a:rPr lang="en-GB" sz="1600" dirty="0" smtClean="0">
                <a:solidFill>
                  <a:schemeClr val="bg2"/>
                </a:solidFill>
                <a:latin typeface="Calibri" pitchFamily="34" charset="0"/>
                <a:cs typeface="Times New Roman" pitchFamily="18" charset="0"/>
              </a:rPr>
              <a:t>While </a:t>
            </a:r>
            <a:r>
              <a:rPr lang="en-GB" sz="1600" dirty="0">
                <a:solidFill>
                  <a:schemeClr val="bg2"/>
                </a:solidFill>
                <a:latin typeface="Calibri" pitchFamily="34" charset="0"/>
                <a:cs typeface="Times New Roman" pitchFamily="18" charset="0"/>
              </a:rPr>
              <a:t>there has been price inflation, shoppers continue to compensate for price increases by purchasing on offer, buying less volume and trading down to cheaper lines. This has meant that household spend has declined </a:t>
            </a:r>
            <a:r>
              <a:rPr lang="en-GB" sz="1600" dirty="0" smtClean="0">
                <a:solidFill>
                  <a:schemeClr val="bg2"/>
                </a:solidFill>
                <a:latin typeface="Calibri" pitchFamily="34" charset="0"/>
                <a:cs typeface="Times New Roman" pitchFamily="18" charset="0"/>
              </a:rPr>
              <a:t>year on year.</a:t>
            </a:r>
          </a:p>
          <a:p>
            <a:pPr marL="285750" indent="-285750" algn="just" eaLnBrk="0" hangingPunct="0">
              <a:buFont typeface="Arial" pitchFamily="34" charset="0"/>
              <a:buChar char="•"/>
            </a:pPr>
            <a:endParaRPr lang="en-GB" sz="1600" dirty="0">
              <a:solidFill>
                <a:schemeClr val="bg2"/>
              </a:solidFill>
              <a:latin typeface="Calibri" pitchFamily="34" charset="0"/>
              <a:cs typeface="Times New Roman" pitchFamily="18" charset="0"/>
            </a:endParaRPr>
          </a:p>
          <a:p>
            <a:pPr marL="285750" indent="-285750" algn="just" eaLnBrk="0" hangingPunct="0">
              <a:buFont typeface="Arial" pitchFamily="34" charset="0"/>
              <a:buChar char="•"/>
            </a:pPr>
            <a:r>
              <a:rPr lang="en-GB" sz="1600" dirty="0" smtClean="0">
                <a:solidFill>
                  <a:schemeClr val="bg2"/>
                </a:solidFill>
                <a:latin typeface="Calibri" pitchFamily="34" charset="0"/>
                <a:cs typeface="Times New Roman" pitchFamily="18" charset="0"/>
              </a:rPr>
              <a:t>Irish </a:t>
            </a:r>
            <a:r>
              <a:rPr lang="en-GB" sz="1600" dirty="0">
                <a:solidFill>
                  <a:schemeClr val="bg2"/>
                </a:solidFill>
                <a:latin typeface="Calibri" pitchFamily="34" charset="0"/>
                <a:cs typeface="Times New Roman" pitchFamily="18" charset="0"/>
              </a:rPr>
              <a:t>households are spending more per trip this period, however they are making less trips and spending less per year. </a:t>
            </a:r>
            <a:endParaRPr lang="en-GB" sz="1600" dirty="0" smtClean="0">
              <a:solidFill>
                <a:schemeClr val="bg2"/>
              </a:solidFill>
              <a:latin typeface="Calibri" pitchFamily="34" charset="0"/>
              <a:cs typeface="Times New Roman" pitchFamily="18" charset="0"/>
            </a:endParaRPr>
          </a:p>
          <a:p>
            <a:pPr algn="just" eaLnBrk="0" hangingPunct="0"/>
            <a:endParaRPr lang="en-GB" sz="1600" dirty="0" smtClean="0">
              <a:solidFill>
                <a:schemeClr val="bg2"/>
              </a:solidFill>
              <a:latin typeface="Calibri" pitchFamily="34" charset="0"/>
              <a:cs typeface="Times New Roman" pitchFamily="18" charset="0"/>
            </a:endParaRPr>
          </a:p>
          <a:p>
            <a:pPr marL="285750" indent="-285750" algn="just" eaLnBrk="0" hangingPunct="0">
              <a:buFont typeface="Arial" pitchFamily="34" charset="0"/>
              <a:buChar char="•"/>
            </a:pPr>
            <a:r>
              <a:rPr lang="en-GB" sz="1600" dirty="0" smtClean="0">
                <a:solidFill>
                  <a:schemeClr val="bg2"/>
                </a:solidFill>
                <a:latin typeface="Calibri" pitchFamily="34" charset="0"/>
                <a:cs typeface="Times New Roman" pitchFamily="18" charset="0"/>
              </a:rPr>
              <a:t>Shopping </a:t>
            </a:r>
            <a:r>
              <a:rPr lang="en-GB" sz="1600" dirty="0">
                <a:solidFill>
                  <a:schemeClr val="bg2"/>
                </a:solidFill>
                <a:latin typeface="Calibri" pitchFamily="34" charset="0"/>
                <a:cs typeface="Times New Roman" pitchFamily="18" charset="0"/>
              </a:rPr>
              <a:t>around is still </a:t>
            </a:r>
            <a:r>
              <a:rPr lang="en-GB" sz="1600" dirty="0" smtClean="0">
                <a:solidFill>
                  <a:schemeClr val="bg2"/>
                </a:solidFill>
                <a:latin typeface="Calibri" pitchFamily="34" charset="0"/>
                <a:cs typeface="Times New Roman" pitchFamily="18" charset="0"/>
              </a:rPr>
              <a:t>evident.</a:t>
            </a:r>
          </a:p>
          <a:p>
            <a:pPr marL="285750" indent="-285750" algn="just" eaLnBrk="0" hangingPunct="0">
              <a:buFont typeface="Arial" pitchFamily="34" charset="0"/>
              <a:buChar char="•"/>
            </a:pPr>
            <a:endParaRPr lang="en-GB" sz="1600" dirty="0">
              <a:solidFill>
                <a:schemeClr val="bg2"/>
              </a:solidFill>
              <a:latin typeface="Calibri" pitchFamily="34" charset="0"/>
              <a:cs typeface="Times New Roman" pitchFamily="18" charset="0"/>
            </a:endParaRPr>
          </a:p>
          <a:p>
            <a:pPr marL="285750" indent="-285750" algn="just" eaLnBrk="0" hangingPunct="0">
              <a:buFont typeface="Arial" pitchFamily="34" charset="0"/>
              <a:buChar char="•"/>
            </a:pPr>
            <a:r>
              <a:rPr lang="en-GB" sz="1600" dirty="0" smtClean="0">
                <a:solidFill>
                  <a:schemeClr val="bg2"/>
                </a:solidFill>
                <a:latin typeface="Calibri" pitchFamily="34" charset="0"/>
                <a:cs typeface="Times New Roman" pitchFamily="18" charset="0"/>
              </a:rPr>
              <a:t>Private </a:t>
            </a:r>
            <a:r>
              <a:rPr lang="en-GB" sz="1600" dirty="0">
                <a:solidFill>
                  <a:schemeClr val="bg2"/>
                </a:solidFill>
                <a:latin typeface="Calibri" pitchFamily="34" charset="0"/>
                <a:cs typeface="Times New Roman" pitchFamily="18" charset="0"/>
              </a:rPr>
              <a:t>Label continues to drive growth in a number of </a:t>
            </a:r>
            <a:r>
              <a:rPr lang="en-GB" sz="1600" dirty="0" smtClean="0">
                <a:solidFill>
                  <a:schemeClr val="bg2"/>
                </a:solidFill>
                <a:latin typeface="Calibri" pitchFamily="34" charset="0"/>
                <a:cs typeface="Times New Roman" pitchFamily="18" charset="0"/>
              </a:rPr>
              <a:t>retailers.</a:t>
            </a:r>
            <a:endParaRPr lang="en-GB" sz="1600" dirty="0">
              <a:solidFill>
                <a:schemeClr val="bg2"/>
              </a:solidFill>
              <a:latin typeface="Calibri" pitchFamily="34" charset="0"/>
              <a:cs typeface="Times New Roman" pitchFamily="18" charset="0"/>
            </a:endParaRPr>
          </a:p>
        </p:txBody>
      </p:sp>
      <p:pic>
        <p:nvPicPr>
          <p:cNvPr id="25604" name="Picture 12"/>
          <p:cNvPicPr>
            <a:picLocks noChangeAspect="1" noChangeArrowheads="1"/>
          </p:cNvPicPr>
          <p:nvPr/>
        </p:nvPicPr>
        <p:blipFill>
          <a:blip r:embed="rId3">
            <a:extLst>
              <a:ext uri="{28A0092B-C50C-407E-A947-70E740481C1C}">
                <a14:useLocalDpi xmlns:a14="http://schemas.microsoft.com/office/drawing/2010/main" val="0"/>
              </a:ext>
            </a:extLst>
          </a:blip>
          <a:srcRect l="48232" t="909" r="128" b="5637"/>
          <a:stretch>
            <a:fillRect/>
          </a:stretch>
        </p:blipFill>
        <p:spPr bwMode="auto">
          <a:xfrm>
            <a:off x="6588125" y="765175"/>
            <a:ext cx="24193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3"/>
          <p:cNvPicPr>
            <a:picLocks noChangeAspect="1" noChangeArrowheads="1"/>
          </p:cNvPicPr>
          <p:nvPr/>
        </p:nvPicPr>
        <p:blipFill>
          <a:blip r:embed="rId3">
            <a:extLst>
              <a:ext uri="{28A0092B-C50C-407E-A947-70E740481C1C}">
                <a14:useLocalDpi xmlns:a14="http://schemas.microsoft.com/office/drawing/2010/main" val="0"/>
              </a:ext>
            </a:extLst>
          </a:blip>
          <a:srcRect l="48232" t="909" r="128" b="5637"/>
          <a:stretch>
            <a:fillRect/>
          </a:stretch>
        </p:blipFill>
        <p:spPr bwMode="auto">
          <a:xfrm>
            <a:off x="6588125" y="2613025"/>
            <a:ext cx="24193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4"/>
          <p:cNvPicPr>
            <a:picLocks noChangeAspect="1" noChangeArrowheads="1"/>
          </p:cNvPicPr>
          <p:nvPr/>
        </p:nvPicPr>
        <p:blipFill>
          <a:blip r:embed="rId3">
            <a:extLst>
              <a:ext uri="{28A0092B-C50C-407E-A947-70E740481C1C}">
                <a14:useLocalDpi xmlns:a14="http://schemas.microsoft.com/office/drawing/2010/main" val="0"/>
              </a:ext>
            </a:extLst>
          </a:blip>
          <a:srcRect l="48232" t="909" r="128" b="5637"/>
          <a:stretch>
            <a:fillRect/>
          </a:stretch>
        </p:blipFill>
        <p:spPr bwMode="auto">
          <a:xfrm>
            <a:off x="6588125" y="4452938"/>
            <a:ext cx="24193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856965305"/>
              </p:ext>
            </p:extLst>
          </p:nvPr>
        </p:nvGraphicFramePr>
        <p:xfrm>
          <a:off x="247752" y="1556792"/>
          <a:ext cx="8788745"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3528" y="154836"/>
            <a:ext cx="7922848" cy="400105"/>
          </a:xfrm>
          <a:prstGeom prst="rect">
            <a:avLst/>
          </a:prstGeom>
          <a:noFill/>
        </p:spPr>
        <p:txBody>
          <a:bodyPr wrap="square" lIns="91435" tIns="45718" rIns="91435" bIns="45718" rtlCol="0">
            <a:spAutoFit/>
          </a:bodyPr>
          <a:lstStyle/>
          <a:p>
            <a:r>
              <a:rPr lang="en-GB" sz="2000" b="1" dirty="0">
                <a:solidFill>
                  <a:schemeClr val="bg2"/>
                </a:solidFill>
                <a:latin typeface="Calibri" pitchFamily="34" charset="0"/>
                <a:cs typeface="Calibri" pitchFamily="34" charset="0"/>
              </a:rPr>
              <a:t>% of branded grocery spend accounted for by round </a:t>
            </a:r>
            <a:r>
              <a:rPr lang="en-GB" sz="2000" b="1" dirty="0">
                <a:solidFill>
                  <a:schemeClr val="bg2"/>
                </a:solidFill>
                <a:latin typeface="Calibri" pitchFamily="34" charset="0"/>
                <a:cs typeface="Arial"/>
              </a:rPr>
              <a:t>€ or 50c price points </a:t>
            </a:r>
            <a:endParaRPr lang="en-GB" sz="2000" b="1" dirty="0">
              <a:solidFill>
                <a:schemeClr val="bg2"/>
              </a:solidFill>
              <a:latin typeface="Calibri" pitchFamily="34" charset="0"/>
              <a:cs typeface="Calibri" pitchFamily="34" charset="0"/>
            </a:endParaRPr>
          </a:p>
        </p:txBody>
      </p:sp>
      <p:pic>
        <p:nvPicPr>
          <p:cNvPr id="9218" name="Picture 2" descr="http://image.guardian.co.uk/sys-images/Guardian/General/Pictures/1999/12/03/1eur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9606" y="3212976"/>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txBox="1">
            <a:spLocks noChangeArrowheads="1"/>
          </p:cNvSpPr>
          <p:nvPr/>
        </p:nvSpPr>
        <p:spPr>
          <a:xfrm>
            <a:off x="43390" y="554941"/>
            <a:ext cx="8286749" cy="548318"/>
          </a:xfrm>
          <a:prstGeom prst="rect">
            <a:avLst/>
          </a:prstGeom>
        </p:spPr>
        <p:txBody>
          <a:bodyPr lIns="91435" tIns="45718" rIns="91435" bIns="45718"/>
          <a:lstStyle>
            <a:lvl1pPr algn="ctr" defTabSz="457200" rtl="0" eaLnBrk="0" fontAlgn="base" hangingPunct="0">
              <a:spcBef>
                <a:spcPct val="0"/>
              </a:spcBef>
              <a:spcAft>
                <a:spcPct val="0"/>
              </a:spcAft>
              <a:defRPr sz="4400">
                <a:solidFill>
                  <a:schemeClr val="tx1"/>
                </a:solidFill>
                <a:latin typeface="+mj-lt"/>
                <a:ea typeface="ＭＳ Ｐゴシック"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a:cs typeface="ＭＳ Ｐゴシック"/>
              </a:defRPr>
            </a:lvl6pPr>
            <a:lvl7pPr marL="914400" algn="ctr" defTabSz="457200" rtl="0" fontAlgn="base">
              <a:spcBef>
                <a:spcPct val="0"/>
              </a:spcBef>
              <a:spcAft>
                <a:spcPct val="0"/>
              </a:spcAft>
              <a:defRPr sz="4400">
                <a:solidFill>
                  <a:schemeClr val="tx1"/>
                </a:solidFill>
                <a:latin typeface="Arial" charset="0"/>
                <a:ea typeface="ＭＳ Ｐゴシック"/>
                <a:cs typeface="ＭＳ Ｐゴシック"/>
              </a:defRPr>
            </a:lvl7pPr>
            <a:lvl8pPr marL="1371600" algn="ctr" defTabSz="457200" rtl="0" fontAlgn="base">
              <a:spcBef>
                <a:spcPct val="0"/>
              </a:spcBef>
              <a:spcAft>
                <a:spcPct val="0"/>
              </a:spcAft>
              <a:defRPr sz="4400">
                <a:solidFill>
                  <a:schemeClr val="tx1"/>
                </a:solidFill>
                <a:latin typeface="Arial" charset="0"/>
                <a:ea typeface="ＭＳ Ｐゴシック"/>
                <a:cs typeface="ＭＳ Ｐゴシック"/>
              </a:defRPr>
            </a:lvl8pPr>
            <a:lvl9pPr marL="1828800" algn="ctr" defTabSz="457200" rtl="0" fontAlgn="base">
              <a:spcBef>
                <a:spcPct val="0"/>
              </a:spcBef>
              <a:spcAft>
                <a:spcPct val="0"/>
              </a:spcAft>
              <a:defRPr sz="4400">
                <a:solidFill>
                  <a:schemeClr val="tx1"/>
                </a:solidFill>
                <a:latin typeface="Arial" charset="0"/>
                <a:ea typeface="ＭＳ Ｐゴシック"/>
                <a:cs typeface="ＭＳ Ｐゴシック"/>
              </a:defRPr>
            </a:lvl9pPr>
          </a:lstStyle>
          <a:p>
            <a:pPr algn="l"/>
            <a:r>
              <a:rPr lang="en-GB" sz="1800" kern="0" dirty="0">
                <a:solidFill>
                  <a:schemeClr val="tx2"/>
                </a:solidFill>
                <a:latin typeface="Calibri" pitchFamily="34" charset="0"/>
                <a:cs typeface="Calibri" pitchFamily="34" charset="0"/>
              </a:rPr>
              <a:t>Round Pricing is a key promotional </a:t>
            </a:r>
            <a:r>
              <a:rPr lang="en-GB" sz="1800" kern="0" dirty="0" smtClean="0">
                <a:solidFill>
                  <a:schemeClr val="tx2"/>
                </a:solidFill>
                <a:latin typeface="Calibri" pitchFamily="34" charset="0"/>
                <a:cs typeface="Calibri" pitchFamily="34" charset="0"/>
              </a:rPr>
              <a:t>method</a:t>
            </a:r>
            <a:endParaRPr lang="en-US" sz="1800" kern="0"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2297852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40763" cy="965200"/>
          </a:xfrm>
        </p:spPr>
        <p:txBody>
          <a:bodyPr/>
          <a:lstStyle/>
          <a:p>
            <a:r>
              <a:rPr lang="en-GB" b="1" dirty="0" smtClean="0">
                <a:solidFill>
                  <a:schemeClr val="bg2"/>
                </a:solidFill>
                <a:latin typeface="Calibri" pitchFamily="34" charset="0"/>
                <a:cs typeface="Calibri" pitchFamily="34" charset="0"/>
              </a:rPr>
              <a:t>TOTAL CROSS BORDER – SHARE OF ROI GROCERY</a:t>
            </a:r>
            <a:r>
              <a:rPr lang="en-GB" dirty="0" smtClean="0">
                <a:solidFill>
                  <a:schemeClr val="bg2"/>
                </a:solidFill>
                <a:latin typeface="Calibri" pitchFamily="34" charset="0"/>
                <a:cs typeface="Calibri" pitchFamily="34" charset="0"/>
              </a:rPr>
              <a:t/>
            </a:r>
            <a:br>
              <a:rPr lang="en-GB" dirty="0" smtClean="0">
                <a:solidFill>
                  <a:schemeClr val="bg2"/>
                </a:solidFill>
                <a:latin typeface="Calibri" pitchFamily="34" charset="0"/>
                <a:cs typeface="Calibri" pitchFamily="34" charset="0"/>
              </a:rPr>
            </a:br>
            <a:r>
              <a:rPr lang="en-GB" dirty="0" smtClean="0">
                <a:latin typeface="Calibri" pitchFamily="34" charset="0"/>
                <a:cs typeface="Calibri" pitchFamily="34" charset="0"/>
              </a:rPr>
              <a:t>Cross Border Sales continue to decline - now making up just 2% of Sales (€182m)</a:t>
            </a:r>
            <a:endParaRPr lang="en-GB" dirty="0">
              <a:latin typeface="Calibri" pitchFamily="34" charset="0"/>
              <a:cs typeface="Calibri"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0639404"/>
              </p:ext>
            </p:extLst>
          </p:nvPr>
        </p:nvGraphicFramePr>
        <p:xfrm>
          <a:off x="485775" y="1449388"/>
          <a:ext cx="4171950" cy="4765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365516124"/>
              </p:ext>
            </p:extLst>
          </p:nvPr>
        </p:nvGraphicFramePr>
        <p:xfrm>
          <a:off x="5229225" y="1411288"/>
          <a:ext cx="3619500" cy="4765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0541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2" name="Object 3"/>
          <p:cNvGraphicFramePr>
            <a:graphicFrameLocks noChangeAspect="1"/>
          </p:cNvGraphicFramePr>
          <p:nvPr>
            <p:extLst>
              <p:ext uri="{D42A27DB-BD31-4B8C-83A1-F6EECF244321}">
                <p14:modId xmlns:p14="http://schemas.microsoft.com/office/powerpoint/2010/main" val="2874353486"/>
              </p:ext>
            </p:extLst>
          </p:nvPr>
        </p:nvGraphicFramePr>
        <p:xfrm>
          <a:off x="34925" y="1793875"/>
          <a:ext cx="9164638" cy="4181475"/>
        </p:xfrm>
        <a:graphic>
          <a:graphicData uri="http://schemas.openxmlformats.org/presentationml/2006/ole">
            <mc:AlternateContent xmlns:mc="http://schemas.openxmlformats.org/markup-compatibility/2006">
              <mc:Choice xmlns:v="urn:schemas-microsoft-com:vml" Requires="v">
                <p:oleObj spid="_x0000_s244780" name="Worksheet" r:id="rId5" imgW="9163050" imgH="4181475" progId="Excel.Sheet.8">
                  <p:embed/>
                </p:oleObj>
              </mc:Choice>
              <mc:Fallback>
                <p:oleObj name="Worksheet" r:id="rId5" imgW="9163050" imgH="4181475" progId="Excel.Sheet.8">
                  <p:embed/>
                  <p:pic>
                    <p:nvPicPr>
                      <p:cNvPr id="0" name=""/>
                      <p:cNvPicPr>
                        <a:picLocks noChangeAspect="1" noChangeArrowheads="1"/>
                      </p:cNvPicPr>
                      <p:nvPr/>
                    </p:nvPicPr>
                    <p:blipFill>
                      <a:blip r:embed="rId6"/>
                      <a:srcRect/>
                      <a:stretch>
                        <a:fillRect/>
                      </a:stretch>
                    </p:blipFill>
                    <p:spPr bwMode="auto">
                      <a:xfrm>
                        <a:off x="34925" y="1793875"/>
                        <a:ext cx="9164638"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64" name="Rectangle 2"/>
          <p:cNvSpPr>
            <a:spLocks noChangeArrowheads="1"/>
          </p:cNvSpPr>
          <p:nvPr/>
        </p:nvSpPr>
        <p:spPr bwMode="auto">
          <a:xfrm>
            <a:off x="214313" y="115888"/>
            <a:ext cx="8750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tabLst>
                <a:tab pos="6729413" algn="l"/>
              </a:tabLst>
            </a:pPr>
            <a:r>
              <a:rPr lang="en-GB" sz="2000" b="1" dirty="0" smtClean="0">
                <a:solidFill>
                  <a:srgbClr val="000000"/>
                </a:solidFill>
                <a:latin typeface="Calibri" pitchFamily="34" charset="0"/>
              </a:rPr>
              <a:t>12W TOTAL GROCERY – TOTAL CROSS BORDER VALUE% OF ROI GROCERY</a:t>
            </a:r>
          </a:p>
          <a:p>
            <a:pPr defTabSz="914400">
              <a:tabLst>
                <a:tab pos="6729413" algn="l"/>
              </a:tabLst>
            </a:pPr>
            <a:r>
              <a:rPr lang="en-GB" b="1" dirty="0" smtClean="0">
                <a:solidFill>
                  <a:schemeClr val="tx2"/>
                </a:solidFill>
                <a:latin typeface="Calibri" pitchFamily="34" charset="0"/>
                <a:ea typeface="ＭＳ Ｐゴシック" pitchFamily="34" charset="-128"/>
                <a:cs typeface="+mn-cs"/>
              </a:rPr>
              <a:t> Cross </a:t>
            </a:r>
            <a:r>
              <a:rPr lang="en-GB" b="1" dirty="0">
                <a:solidFill>
                  <a:schemeClr val="tx2"/>
                </a:solidFill>
                <a:latin typeface="Calibri" pitchFamily="34" charset="0"/>
                <a:ea typeface="ＭＳ Ｐゴシック" pitchFamily="34" charset="-128"/>
                <a:cs typeface="+mn-cs"/>
              </a:rPr>
              <a:t>border share </a:t>
            </a:r>
            <a:r>
              <a:rPr lang="en-GB" dirty="0">
                <a:solidFill>
                  <a:schemeClr val="tx2"/>
                </a:solidFill>
                <a:latin typeface="Calibri" pitchFamily="34" charset="0"/>
                <a:ea typeface="ＭＳ Ｐゴシック" pitchFamily="34" charset="-128"/>
                <a:cs typeface="+mn-cs"/>
              </a:rPr>
              <a:t>of sales grew slightly to </a:t>
            </a:r>
            <a:r>
              <a:rPr lang="en-GB" b="1" dirty="0">
                <a:solidFill>
                  <a:schemeClr val="tx2"/>
                </a:solidFill>
                <a:latin typeface="Calibri" pitchFamily="34" charset="0"/>
                <a:ea typeface="ＭＳ Ｐゴシック" pitchFamily="34" charset="-128"/>
                <a:cs typeface="+mn-cs"/>
              </a:rPr>
              <a:t>1.9% over the last </a:t>
            </a:r>
            <a:r>
              <a:rPr lang="en-GB" dirty="0" smtClean="0">
                <a:solidFill>
                  <a:schemeClr val="tx2"/>
                </a:solidFill>
                <a:latin typeface="Calibri" pitchFamily="34" charset="0"/>
                <a:ea typeface="ＭＳ Ｐゴシック" pitchFamily="34" charset="-128"/>
                <a:cs typeface="+mn-cs"/>
              </a:rPr>
              <a:t>period but still remains much behind levels in previous years. We do still see a slight peak around Christmas time</a:t>
            </a:r>
            <a:endParaRPr lang="en-GB" dirty="0">
              <a:solidFill>
                <a:schemeClr val="tx2"/>
              </a:solidFill>
              <a:latin typeface="Calibri" pitchFamily="34" charset="0"/>
              <a:ea typeface="ＭＳ Ｐゴシック" pitchFamily="34" charset="-128"/>
              <a:cs typeface="+mn-cs"/>
            </a:endParaRPr>
          </a:p>
        </p:txBody>
      </p:sp>
      <p:sp>
        <p:nvSpPr>
          <p:cNvPr id="92165"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914400"/>
            <a:fld id="{0AA7C4BE-7450-4DCF-9382-3351220CCC72}" type="slidenum">
              <a:rPr lang="en-GB" sz="1000">
                <a:solidFill>
                  <a:srgbClr val="989898"/>
                </a:solidFill>
                <a:ea typeface="ヒラギノ角ゴ Pro W3"/>
                <a:cs typeface="ヒラギノ角ゴ Pro W3"/>
              </a:rPr>
              <a:pPr algn="r" defTabSz="914400"/>
              <a:t>22</a:t>
            </a:fld>
            <a:endParaRPr lang="en-GB" sz="1000">
              <a:solidFill>
                <a:srgbClr val="989898"/>
              </a:solidFill>
              <a:ea typeface="ヒラギノ角ゴ Pro W3"/>
              <a:cs typeface="ヒラギノ角ゴ Pro W3"/>
            </a:endParaRPr>
          </a:p>
        </p:txBody>
      </p:sp>
    </p:spTree>
    <p:extLst>
      <p:ext uri="{BB962C8B-B14F-4D97-AF65-F5344CB8AC3E}">
        <p14:creationId xmlns:p14="http://schemas.microsoft.com/office/powerpoint/2010/main" val="2179412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5506" name="Object 2"/>
          <p:cNvGraphicFramePr>
            <a:graphicFrameLocks noGrp="1" noChangeAspect="1"/>
          </p:cNvGraphicFramePr>
          <p:nvPr>
            <p:ph sz="quarter" idx="15"/>
            <p:extLst>
              <p:ext uri="{D42A27DB-BD31-4B8C-83A1-F6EECF244321}">
                <p14:modId xmlns:p14="http://schemas.microsoft.com/office/powerpoint/2010/main" val="2150630181"/>
              </p:ext>
            </p:extLst>
          </p:nvPr>
        </p:nvGraphicFramePr>
        <p:xfrm>
          <a:off x="627063" y="1630363"/>
          <a:ext cx="7891462" cy="4159250"/>
        </p:xfrm>
        <a:graphic>
          <a:graphicData uri="http://schemas.openxmlformats.org/presentationml/2006/ole">
            <mc:AlternateContent xmlns:mc="http://schemas.openxmlformats.org/markup-compatibility/2006">
              <mc:Choice xmlns:v="urn:schemas-microsoft-com:vml" Requires="v">
                <p:oleObj spid="_x0000_s245805" name="Chart" r:id="rId4" imgW="10572750" imgH="5572125" progId="MSGraph.Chart.8">
                  <p:embed followColorScheme="textAndBackground"/>
                </p:oleObj>
              </mc:Choice>
              <mc:Fallback>
                <p:oleObj name="Chart" r:id="rId4" imgW="10572750" imgH="5572125" progId="MSGraph.Chart.8">
                  <p:embed followColorScheme="textAndBackground"/>
                  <p:pic>
                    <p:nvPicPr>
                      <p:cNvPr id="0" name=""/>
                      <p:cNvPicPr preferRelativeResize="0">
                        <a:picLocks noChangeAspect="1" noChangeArrowheads="1"/>
                      </p:cNvPicPr>
                      <p:nvPr/>
                    </p:nvPicPr>
                    <p:blipFill>
                      <a:blip r:embed="rId5"/>
                      <a:srcRect/>
                      <a:stretch>
                        <a:fillRect/>
                      </a:stretch>
                    </p:blipFill>
                    <p:spPr bwMode="auto">
                      <a:xfrm>
                        <a:off x="627063" y="1630363"/>
                        <a:ext cx="7891462" cy="415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5507" name="Title 1"/>
          <p:cNvSpPr>
            <a:spLocks/>
          </p:cNvSpPr>
          <p:nvPr/>
        </p:nvSpPr>
        <p:spPr bwMode="auto">
          <a:xfrm>
            <a:off x="503238" y="24282"/>
            <a:ext cx="8640762"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sz="2000" b="1" dirty="0" smtClean="0">
                <a:solidFill>
                  <a:schemeClr val="bg2"/>
                </a:solidFill>
                <a:latin typeface="Calibri" pitchFamily="34" charset="0"/>
                <a:ea typeface="ＭＳ Ｐゴシック"/>
                <a:cs typeface="Calibri" pitchFamily="34" charset="0"/>
              </a:rPr>
              <a:t>TOTAL CROSS BORDER - % PENETRATION</a:t>
            </a:r>
          </a:p>
          <a:p>
            <a:r>
              <a:rPr lang="en-GB" dirty="0" smtClean="0">
                <a:solidFill>
                  <a:schemeClr val="tx2"/>
                </a:solidFill>
                <a:latin typeface="Calibri" pitchFamily="34" charset="0"/>
                <a:ea typeface="ＭＳ Ｐゴシック"/>
                <a:cs typeface="Calibri" pitchFamily="34" charset="0"/>
              </a:rPr>
              <a:t>Shopper numbers peak over Christmas with just over 18% of ROI households Crossing the Border</a:t>
            </a:r>
            <a:endParaRPr lang="en-GB" dirty="0">
              <a:solidFill>
                <a:schemeClr val="tx2"/>
              </a:solidFill>
              <a:latin typeface="Calibri" pitchFamily="34" charset="0"/>
              <a:ea typeface="ＭＳ Ｐゴシック"/>
              <a:cs typeface="Calibri" pitchFamily="34" charset="0"/>
            </a:endParaRPr>
          </a:p>
        </p:txBody>
      </p:sp>
    </p:spTree>
    <p:extLst>
      <p:ext uri="{BB962C8B-B14F-4D97-AF65-F5344CB8AC3E}">
        <p14:creationId xmlns:p14="http://schemas.microsoft.com/office/powerpoint/2010/main" val="2571684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69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80" y="836712"/>
            <a:ext cx="8532440" cy="5232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05780" y="116632"/>
            <a:ext cx="6786500" cy="523220"/>
          </a:xfrm>
          <a:prstGeom prst="rect">
            <a:avLst/>
          </a:prstGeom>
          <a:noFill/>
        </p:spPr>
        <p:txBody>
          <a:bodyPr wrap="square" rtlCol="0">
            <a:spAutoFit/>
          </a:bodyPr>
          <a:lstStyle/>
          <a:p>
            <a:r>
              <a:rPr lang="en-GB" sz="2800" dirty="0" smtClean="0">
                <a:solidFill>
                  <a:schemeClr val="tx2"/>
                </a:solidFill>
                <a:latin typeface="Calibri" pitchFamily="34" charset="0"/>
                <a:cs typeface="Calibri" pitchFamily="34" charset="0"/>
              </a:rPr>
              <a:t>UK GROCERY</a:t>
            </a:r>
            <a:endParaRPr lang="en-GB" sz="2800"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4195999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solidFill>
                  <a:schemeClr val="bg2"/>
                </a:solidFill>
                <a:latin typeface="Calibri" pitchFamily="34" charset="0"/>
                <a:cs typeface="Calibri" pitchFamily="34" charset="0"/>
              </a:rPr>
              <a:t>TOTAL UK GROCERY – VALUE SALES</a:t>
            </a:r>
            <a:r>
              <a:rPr lang="en-GB" dirty="0" smtClean="0">
                <a:latin typeface="Calibri" pitchFamily="34" charset="0"/>
                <a:cs typeface="Calibri" pitchFamily="34" charset="0"/>
              </a:rPr>
              <a:t/>
            </a:r>
            <a:br>
              <a:rPr lang="en-GB" dirty="0" smtClean="0">
                <a:latin typeface="Calibri" pitchFamily="34" charset="0"/>
                <a:cs typeface="Calibri" pitchFamily="34" charset="0"/>
              </a:rPr>
            </a:br>
            <a:r>
              <a:rPr lang="en-GB" dirty="0" smtClean="0">
                <a:latin typeface="Calibri" pitchFamily="34" charset="0"/>
                <a:cs typeface="Calibri" pitchFamily="34" charset="0"/>
              </a:rPr>
              <a:t>UK market showing growth year on year as inflation plays a part</a:t>
            </a:r>
            <a:endParaRPr lang="en-GB" dirty="0">
              <a:latin typeface="Calibri" pitchFamily="34" charset="0"/>
              <a:cs typeface="Calibri" pitchFamily="34" charset="0"/>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682234125"/>
              </p:ext>
            </p:extLst>
          </p:nvPr>
        </p:nvGraphicFramePr>
        <p:xfrm>
          <a:off x="0" y="1449388"/>
          <a:ext cx="4716016" cy="4765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2859970626"/>
              </p:ext>
            </p:extLst>
          </p:nvPr>
        </p:nvGraphicFramePr>
        <p:xfrm>
          <a:off x="4139952" y="1449388"/>
          <a:ext cx="4500811" cy="47656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97016" y="4653136"/>
            <a:ext cx="1440160" cy="369332"/>
          </a:xfrm>
          <a:prstGeom prst="rect">
            <a:avLst/>
          </a:prstGeom>
          <a:noFill/>
        </p:spPr>
        <p:txBody>
          <a:bodyPr wrap="square" rtlCol="0">
            <a:spAutoFit/>
          </a:bodyPr>
          <a:lstStyle/>
          <a:p>
            <a:r>
              <a:rPr lang="en-GB" dirty="0" smtClean="0">
                <a:solidFill>
                  <a:schemeClr val="bg1"/>
                </a:solidFill>
              </a:rPr>
              <a:t>+3.5%</a:t>
            </a:r>
            <a:endParaRPr lang="en-GB" dirty="0">
              <a:solidFill>
                <a:schemeClr val="bg1"/>
              </a:solidFill>
            </a:endParaRPr>
          </a:p>
        </p:txBody>
      </p:sp>
      <p:sp>
        <p:nvSpPr>
          <p:cNvPr id="10" name="TextBox 9"/>
          <p:cNvSpPr txBox="1"/>
          <p:nvPr/>
        </p:nvSpPr>
        <p:spPr>
          <a:xfrm>
            <a:off x="539552" y="2132856"/>
            <a:ext cx="1512168" cy="338554"/>
          </a:xfrm>
          <a:prstGeom prst="rect">
            <a:avLst/>
          </a:prstGeom>
          <a:noFill/>
        </p:spPr>
        <p:txBody>
          <a:bodyPr wrap="square" rtlCol="0">
            <a:spAutoFit/>
          </a:bodyPr>
          <a:lstStyle/>
          <a:p>
            <a:r>
              <a:rPr lang="en-GB" sz="1600" b="1" dirty="0" smtClean="0">
                <a:solidFill>
                  <a:schemeClr val="bg2"/>
                </a:solidFill>
                <a:latin typeface="Calibri" pitchFamily="34" charset="0"/>
                <a:cs typeface="Calibri" pitchFamily="34" charset="0"/>
              </a:rPr>
              <a:t>52w/e</a:t>
            </a:r>
            <a:endParaRPr lang="en-GB" sz="1600" b="1" dirty="0">
              <a:solidFill>
                <a:schemeClr val="bg2"/>
              </a:solidFill>
              <a:latin typeface="Calibri" pitchFamily="34" charset="0"/>
              <a:cs typeface="Calibri" pitchFamily="34" charset="0"/>
            </a:endParaRPr>
          </a:p>
        </p:txBody>
      </p:sp>
    </p:spTree>
    <p:extLst>
      <p:ext uri="{BB962C8B-B14F-4D97-AF65-F5344CB8AC3E}">
        <p14:creationId xmlns:p14="http://schemas.microsoft.com/office/powerpoint/2010/main" val="1558575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3370" y="650908"/>
            <a:ext cx="8561381" cy="276999"/>
          </a:xfrm>
        </p:spPr>
        <p:txBody>
          <a:bodyPr/>
          <a:lstStyle/>
          <a:p>
            <a:r>
              <a:rPr lang="en-GB" sz="1800" dirty="0" smtClean="0">
                <a:solidFill>
                  <a:schemeClr val="tx2"/>
                </a:solidFill>
                <a:latin typeface="Calibri" pitchFamily="34" charset="0"/>
                <a:cs typeface="Calibri" pitchFamily="34" charset="0"/>
              </a:rPr>
              <a:t>Inflation in the UK slightly behind Ireland but market growth is stronger</a:t>
            </a:r>
            <a:endParaRPr lang="en-GB" sz="1800" dirty="0">
              <a:solidFill>
                <a:schemeClr val="tx2"/>
              </a:solidFill>
              <a:latin typeface="Calibri" pitchFamily="34" charset="0"/>
              <a:cs typeface="Calibri" pitchFamily="34" charset="0"/>
            </a:endParaRPr>
          </a:p>
        </p:txBody>
      </p:sp>
      <p:sp>
        <p:nvSpPr>
          <p:cNvPr id="3" name="Title 2"/>
          <p:cNvSpPr>
            <a:spLocks noGrp="1"/>
          </p:cNvSpPr>
          <p:nvPr>
            <p:ph type="title"/>
          </p:nvPr>
        </p:nvSpPr>
        <p:spPr/>
        <p:txBody>
          <a:bodyPr/>
          <a:lstStyle/>
          <a:p>
            <a:r>
              <a:rPr lang="en-GB" sz="2000" b="1" dirty="0" smtClean="0">
                <a:solidFill>
                  <a:schemeClr val="bg2"/>
                </a:solidFill>
                <a:latin typeface="Calibri" pitchFamily="34" charset="0"/>
                <a:cs typeface="Calibri" pitchFamily="34" charset="0"/>
              </a:rPr>
              <a:t>UK MARKET GROWTH AND INFLATION</a:t>
            </a:r>
            <a:endParaRPr lang="en-GB" sz="2000" b="1" dirty="0">
              <a:solidFill>
                <a:schemeClr val="bg2"/>
              </a:solidFill>
              <a:latin typeface="Calibri" pitchFamily="34" charset="0"/>
              <a:cs typeface="Calibri"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498625734"/>
              </p:ext>
            </p:extLst>
          </p:nvPr>
        </p:nvGraphicFramePr>
        <p:xfrm>
          <a:off x="609342" y="1772816"/>
          <a:ext cx="7925315" cy="4105573"/>
        </p:xfrm>
        <a:graphic>
          <a:graphicData uri="http://schemas.openxmlformats.org/presentationml/2006/ole">
            <mc:AlternateContent xmlns:mc="http://schemas.openxmlformats.org/markup-compatibility/2006">
              <mc:Choice xmlns:v="urn:schemas-microsoft-com:vml" Requires="v">
                <p:oleObj spid="_x0000_s268317" name="Chart" r:id="rId3" imgW="10868025" imgH="5629275" progId="MSGraph.Chart.8">
                  <p:embed followColorScheme="textAndBackground"/>
                </p:oleObj>
              </mc:Choice>
              <mc:Fallback>
                <p:oleObj name="Chart" r:id="rId3" imgW="10868025" imgH="5629275" progId="MSGraph.Chart.8">
                  <p:embed followColorScheme="textAndBackground"/>
                  <p:pic>
                    <p:nvPicPr>
                      <p:cNvPr id="0" name="Object 2"/>
                      <p:cNvPicPr>
                        <a:picLocks noChangeAspect="1" noChangeArrowheads="1"/>
                      </p:cNvPicPr>
                      <p:nvPr/>
                    </p:nvPicPr>
                    <p:blipFill>
                      <a:blip r:embed="rId4"/>
                      <a:srcRect/>
                      <a:stretch>
                        <a:fillRect/>
                      </a:stretch>
                    </p:blipFill>
                    <p:spPr bwMode="auto">
                      <a:xfrm>
                        <a:off x="609342" y="1772816"/>
                        <a:ext cx="7925315" cy="410557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79489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000" b="1" dirty="0" smtClean="0">
                <a:solidFill>
                  <a:schemeClr val="bg2"/>
                </a:solidFill>
                <a:latin typeface="Calibri" pitchFamily="34" charset="0"/>
                <a:cs typeface="Calibri" pitchFamily="34" charset="0"/>
              </a:rPr>
              <a:t>PRIVATE LABEL % MARKET SHARE </a:t>
            </a:r>
            <a:r>
              <a:rPr lang="en-GB" sz="2000" b="1" dirty="0" smtClean="0">
                <a:latin typeface="Calibri" pitchFamily="34" charset="0"/>
                <a:cs typeface="Calibri" pitchFamily="34" charset="0"/>
              </a:rPr>
              <a:t/>
            </a:r>
            <a:br>
              <a:rPr lang="en-GB" sz="2000" b="1" dirty="0" smtClean="0">
                <a:latin typeface="Calibri" pitchFamily="34" charset="0"/>
                <a:cs typeface="Calibri" pitchFamily="34" charset="0"/>
              </a:rPr>
            </a:br>
            <a:r>
              <a:rPr lang="en-GB" dirty="0" smtClean="0">
                <a:solidFill>
                  <a:schemeClr val="tx2"/>
                </a:solidFill>
                <a:latin typeface="Calibri" pitchFamily="34" charset="0"/>
                <a:cs typeface="Calibri" pitchFamily="34" charset="0"/>
              </a:rPr>
              <a:t>Private label also rising in the UK and now almost 50% of spend </a:t>
            </a:r>
            <a:endParaRPr lang="en-GB" dirty="0">
              <a:solidFill>
                <a:schemeClr val="tx2"/>
              </a:solidFill>
              <a:latin typeface="Calibri" pitchFamily="34" charset="0"/>
              <a:cs typeface="Calibri" pitchFamily="34" charset="0"/>
            </a:endParaRPr>
          </a:p>
        </p:txBody>
      </p:sp>
      <p:graphicFrame>
        <p:nvGraphicFramePr>
          <p:cNvPr id="6" name="Chart 5"/>
          <p:cNvGraphicFramePr/>
          <p:nvPr>
            <p:extLst>
              <p:ext uri="{D42A27DB-BD31-4B8C-83A1-F6EECF244321}">
                <p14:modId xmlns:p14="http://schemas.microsoft.com/office/powerpoint/2010/main" val="3464804885"/>
              </p:ext>
            </p:extLst>
          </p:nvPr>
        </p:nvGraphicFramePr>
        <p:xfrm>
          <a:off x="107504" y="1700808"/>
          <a:ext cx="8712968"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882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393700" y="174922"/>
            <a:ext cx="8750300" cy="432792"/>
          </a:xfrm>
        </p:spPr>
        <p:txBody>
          <a:bodyPr/>
          <a:lstStyle/>
          <a:p>
            <a:r>
              <a:rPr lang="en-GB" b="1" dirty="0">
                <a:solidFill>
                  <a:srgbClr val="000000"/>
                </a:solidFill>
                <a:latin typeface="Calibri" pitchFamily="34" charset="0"/>
              </a:rPr>
              <a:t>TOTAL IRISH GROCERY MARKET VALUE AND GROWTH 52 &amp;12 W/E</a:t>
            </a:r>
            <a:endParaRPr lang="en-GB" b="1" dirty="0">
              <a:latin typeface="Calibri" pitchFamily="34" charset="0"/>
            </a:endParaRPr>
          </a:p>
        </p:txBody>
      </p:sp>
      <p:sp>
        <p:nvSpPr>
          <p:cNvPr id="27651" name="Rectangle 53"/>
          <p:cNvSpPr>
            <a:spLocks noChangeArrowheads="1"/>
          </p:cNvSpPr>
          <p:nvPr/>
        </p:nvSpPr>
        <p:spPr bwMode="auto">
          <a:xfrm>
            <a:off x="285750"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r" eaLnBrk="0" hangingPunct="0"/>
            <a:endParaRPr lang="en-US" sz="2200">
              <a:solidFill>
                <a:srgbClr val="000000"/>
              </a:solidFill>
            </a:endParaRPr>
          </a:p>
        </p:txBody>
      </p:sp>
      <p:graphicFrame>
        <p:nvGraphicFramePr>
          <p:cNvPr id="27653" name="Object 18"/>
          <p:cNvGraphicFramePr>
            <a:graphicFrameLocks noChangeAspect="1"/>
          </p:cNvGraphicFramePr>
          <p:nvPr/>
        </p:nvGraphicFramePr>
        <p:xfrm>
          <a:off x="307975" y="1793875"/>
          <a:ext cx="8555038" cy="4032250"/>
        </p:xfrm>
        <a:graphic>
          <a:graphicData uri="http://schemas.openxmlformats.org/presentationml/2006/ole">
            <mc:AlternateContent xmlns:mc="http://schemas.openxmlformats.org/markup-compatibility/2006">
              <mc:Choice xmlns:v="urn:schemas-microsoft-com:vml" Requires="v">
                <p:oleObj spid="_x0000_s27715" r:id="rId5" imgW="8553429" imgH="4035902" progId="Excel.Chart.8">
                  <p:embed/>
                </p:oleObj>
              </mc:Choice>
              <mc:Fallback>
                <p:oleObj r:id="rId5" imgW="8553429" imgH="4035902" progId="Excel.Chart.8">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75" y="1793875"/>
                        <a:ext cx="855503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4" name="Text Box 19"/>
          <p:cNvSpPr txBox="1">
            <a:spLocks noChangeArrowheads="1"/>
          </p:cNvSpPr>
          <p:nvPr/>
        </p:nvSpPr>
        <p:spPr bwMode="auto">
          <a:xfrm>
            <a:off x="2411413" y="4652963"/>
            <a:ext cx="792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GB" sz="1400" b="1">
                <a:solidFill>
                  <a:srgbClr val="FFFFFF"/>
                </a:solidFill>
                <a:latin typeface="Calibri" pitchFamily="34" charset="0"/>
              </a:rPr>
              <a:t>0%</a:t>
            </a:r>
          </a:p>
        </p:txBody>
      </p:sp>
      <p:sp>
        <p:nvSpPr>
          <p:cNvPr id="27655" name="Text Box 20"/>
          <p:cNvSpPr txBox="1">
            <a:spLocks noChangeArrowheads="1"/>
          </p:cNvSpPr>
          <p:nvPr/>
        </p:nvSpPr>
        <p:spPr bwMode="auto">
          <a:xfrm>
            <a:off x="3348038" y="4652963"/>
            <a:ext cx="792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GB" sz="1400" b="1">
                <a:solidFill>
                  <a:srgbClr val="FFFFFF"/>
                </a:solidFill>
                <a:latin typeface="Calibri" pitchFamily="34" charset="0"/>
              </a:rPr>
              <a:t>+0.2%</a:t>
            </a:r>
          </a:p>
        </p:txBody>
      </p:sp>
      <p:sp>
        <p:nvSpPr>
          <p:cNvPr id="27656" name="Text Box 22"/>
          <p:cNvSpPr txBox="1">
            <a:spLocks noChangeArrowheads="1"/>
          </p:cNvSpPr>
          <p:nvPr/>
        </p:nvSpPr>
        <p:spPr bwMode="auto">
          <a:xfrm>
            <a:off x="6732588" y="4652963"/>
            <a:ext cx="792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GB" sz="1400" b="1">
                <a:solidFill>
                  <a:srgbClr val="FFFFFF"/>
                </a:solidFill>
                <a:latin typeface="Calibri" pitchFamily="34" charset="0"/>
              </a:rPr>
              <a:t>-0.1%</a:t>
            </a:r>
          </a:p>
        </p:txBody>
      </p:sp>
      <p:sp>
        <p:nvSpPr>
          <p:cNvPr id="27657" name="Text Box 23"/>
          <p:cNvSpPr txBox="1">
            <a:spLocks noChangeArrowheads="1"/>
          </p:cNvSpPr>
          <p:nvPr/>
        </p:nvSpPr>
        <p:spPr bwMode="auto">
          <a:xfrm>
            <a:off x="7885113" y="4652963"/>
            <a:ext cx="790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GB" sz="1400" b="1">
                <a:solidFill>
                  <a:srgbClr val="FFFFFF"/>
                </a:solidFill>
                <a:latin typeface="Calibri" pitchFamily="34" charset="0"/>
              </a:rPr>
              <a:t>-0.2%</a:t>
            </a:r>
          </a:p>
        </p:txBody>
      </p:sp>
      <p:sp>
        <p:nvSpPr>
          <p:cNvPr id="27658"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D3D7B3E1-2262-4EC8-BCF1-17C376F2443C}" type="slidenum">
              <a:rPr lang="en-GB" sz="1000">
                <a:solidFill>
                  <a:srgbClr val="989898"/>
                </a:solidFill>
                <a:ea typeface="ヒラギノ角ゴ Pro W3"/>
                <a:cs typeface="ヒラギノ角ゴ Pro W3"/>
              </a:rPr>
              <a:pPr algn="r"/>
              <a:t>3</a:t>
            </a:fld>
            <a:endParaRPr lang="en-GB" sz="1000">
              <a:solidFill>
                <a:srgbClr val="989898"/>
              </a:solidFill>
              <a:ea typeface="ヒラギノ角ゴ Pro W3"/>
              <a:cs typeface="ヒラギノ角ゴ Pro W3"/>
            </a:endParaRPr>
          </a:p>
        </p:txBody>
      </p:sp>
      <p:sp>
        <p:nvSpPr>
          <p:cNvPr id="11" name="Rectangle 2"/>
          <p:cNvSpPr txBox="1">
            <a:spLocks noChangeArrowheads="1"/>
          </p:cNvSpPr>
          <p:nvPr/>
        </p:nvSpPr>
        <p:spPr bwMode="auto">
          <a:xfrm>
            <a:off x="393700" y="620688"/>
            <a:ext cx="8535988" cy="6258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a:solidFill>
                  <a:schemeClr val="tx2"/>
                </a:solidFill>
                <a:latin typeface="+mj-lt"/>
                <a:ea typeface="MS PGothic"/>
                <a:cs typeface="MS PGothic"/>
              </a:defRPr>
            </a:lvl1pPr>
            <a:lvl2pPr algn="l" rtl="0" eaLnBrk="0" fontAlgn="base" hangingPunct="0">
              <a:spcBef>
                <a:spcPct val="0"/>
              </a:spcBef>
              <a:spcAft>
                <a:spcPct val="0"/>
              </a:spcAft>
              <a:defRPr sz="2000">
                <a:solidFill>
                  <a:schemeClr val="tx2"/>
                </a:solidFill>
                <a:latin typeface="Arial" charset="0"/>
                <a:ea typeface="MS PGothic"/>
                <a:cs typeface="MS PGothic"/>
              </a:defRPr>
            </a:lvl2pPr>
            <a:lvl3pPr algn="l" rtl="0" eaLnBrk="0" fontAlgn="base" hangingPunct="0">
              <a:spcBef>
                <a:spcPct val="0"/>
              </a:spcBef>
              <a:spcAft>
                <a:spcPct val="0"/>
              </a:spcAft>
              <a:defRPr sz="2000">
                <a:solidFill>
                  <a:schemeClr val="tx2"/>
                </a:solidFill>
                <a:latin typeface="Arial" charset="0"/>
                <a:ea typeface="MS PGothic"/>
                <a:cs typeface="MS PGothic"/>
              </a:defRPr>
            </a:lvl3pPr>
            <a:lvl4pPr algn="l" rtl="0" eaLnBrk="0" fontAlgn="base" hangingPunct="0">
              <a:spcBef>
                <a:spcPct val="0"/>
              </a:spcBef>
              <a:spcAft>
                <a:spcPct val="0"/>
              </a:spcAft>
              <a:defRPr sz="2000">
                <a:solidFill>
                  <a:schemeClr val="tx2"/>
                </a:solidFill>
                <a:latin typeface="Arial" charset="0"/>
                <a:ea typeface="MS PGothic"/>
                <a:cs typeface="MS PGothic"/>
              </a:defRPr>
            </a:lvl4pPr>
            <a:lvl5pPr algn="l" rtl="0" eaLnBrk="0" fontAlgn="base" hangingPunct="0">
              <a:spcBef>
                <a:spcPct val="0"/>
              </a:spcBef>
              <a:spcAft>
                <a:spcPct val="0"/>
              </a:spcAft>
              <a:defRPr sz="2000">
                <a:solidFill>
                  <a:schemeClr val="tx2"/>
                </a:solidFill>
                <a:latin typeface="Arial" charset="0"/>
                <a:ea typeface="MS PGothic"/>
                <a:cs typeface="MS PGothic"/>
              </a:defRPr>
            </a:lvl5pPr>
            <a:lvl6pPr marL="457200" algn="l" rtl="0" fontAlgn="base">
              <a:spcBef>
                <a:spcPct val="0"/>
              </a:spcBef>
              <a:spcAft>
                <a:spcPct val="0"/>
              </a:spcAft>
              <a:defRPr sz="2000">
                <a:solidFill>
                  <a:schemeClr val="bg1"/>
                </a:solidFill>
                <a:latin typeface="Arial" charset="0"/>
              </a:defRPr>
            </a:lvl6pPr>
            <a:lvl7pPr marL="914400" algn="l" rtl="0" fontAlgn="base">
              <a:spcBef>
                <a:spcPct val="0"/>
              </a:spcBef>
              <a:spcAft>
                <a:spcPct val="0"/>
              </a:spcAft>
              <a:defRPr sz="2000">
                <a:solidFill>
                  <a:schemeClr val="bg1"/>
                </a:solidFill>
                <a:latin typeface="Arial" charset="0"/>
              </a:defRPr>
            </a:lvl7pPr>
            <a:lvl8pPr marL="1371600" algn="l" rtl="0" fontAlgn="base">
              <a:spcBef>
                <a:spcPct val="0"/>
              </a:spcBef>
              <a:spcAft>
                <a:spcPct val="0"/>
              </a:spcAft>
              <a:defRPr sz="2000">
                <a:solidFill>
                  <a:schemeClr val="bg1"/>
                </a:solidFill>
                <a:latin typeface="Arial" charset="0"/>
              </a:defRPr>
            </a:lvl8pPr>
            <a:lvl9pPr marL="1828800" algn="l" rtl="0" fontAlgn="base">
              <a:spcBef>
                <a:spcPct val="0"/>
              </a:spcBef>
              <a:spcAft>
                <a:spcPct val="0"/>
              </a:spcAft>
              <a:defRPr sz="2000">
                <a:solidFill>
                  <a:schemeClr val="bg1"/>
                </a:solidFill>
                <a:latin typeface="Arial" charset="0"/>
              </a:defRPr>
            </a:lvl9pPr>
          </a:lstStyle>
          <a:p>
            <a:pPr eaLnBrk="1" hangingPunct="1">
              <a:defRPr/>
            </a:pPr>
            <a:r>
              <a:rPr lang="en-GB" sz="1800" dirty="0" smtClean="0">
                <a:latin typeface="Calibri" pitchFamily="34" charset="0"/>
              </a:rPr>
              <a:t>The Irish grocery market</a:t>
            </a:r>
            <a:r>
              <a:rPr lang="en-GB" sz="1800" dirty="0" smtClean="0">
                <a:effectLst>
                  <a:outerShdw blurRad="38100" dist="38100" dir="2700000" algn="tl">
                    <a:srgbClr val="C0C0C0"/>
                  </a:outerShdw>
                </a:effectLst>
                <a:latin typeface="Calibri" pitchFamily="34" charset="0"/>
              </a:rPr>
              <a:t> </a:t>
            </a:r>
            <a:r>
              <a:rPr lang="en-GB" sz="1800" dirty="0" smtClean="0">
                <a:latin typeface="Calibri" pitchFamily="34" charset="0"/>
              </a:rPr>
              <a:t>is in growth over 52w period by 0.2% and however over the 12w period is in decline by -0.2%.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313824" y="244635"/>
            <a:ext cx="9166225" cy="448061"/>
          </a:xfrm>
        </p:spPr>
        <p:txBody>
          <a:bodyPr/>
          <a:lstStyle/>
          <a:p>
            <a:pPr eaLnBrk="1" hangingPunct="1">
              <a:defRPr/>
            </a:pPr>
            <a:r>
              <a:rPr lang="en-GB" b="1" dirty="0" smtClean="0">
                <a:solidFill>
                  <a:srgbClr val="000000"/>
                </a:solidFill>
                <a:latin typeface="Calibri" pitchFamily="34" charset="0"/>
              </a:rPr>
              <a:t>TOTAL </a:t>
            </a:r>
            <a:r>
              <a:rPr lang="en-GB" b="1" dirty="0">
                <a:solidFill>
                  <a:srgbClr val="000000"/>
                </a:solidFill>
                <a:latin typeface="Calibri" pitchFamily="34" charset="0"/>
              </a:rPr>
              <a:t>IRISH GROCERY VOLUME SALES AND GROWTH 52 &amp;12 </a:t>
            </a:r>
            <a:r>
              <a:rPr lang="en-GB" b="1" dirty="0" smtClean="0">
                <a:solidFill>
                  <a:srgbClr val="000000"/>
                </a:solidFill>
                <a:latin typeface="Calibri" pitchFamily="34" charset="0"/>
              </a:rPr>
              <a:t>W/E</a:t>
            </a:r>
            <a:br>
              <a:rPr lang="en-GB" b="1" dirty="0" smtClean="0">
                <a:solidFill>
                  <a:srgbClr val="000000"/>
                </a:solidFill>
                <a:latin typeface="Calibri" pitchFamily="34" charset="0"/>
              </a:rPr>
            </a:br>
            <a:endParaRPr lang="en-GB" sz="1800" dirty="0" smtClean="0">
              <a:latin typeface="Calibri" pitchFamily="34" charset="0"/>
              <a:ea typeface="+mj-ea"/>
            </a:endParaRPr>
          </a:p>
        </p:txBody>
      </p:sp>
      <p:sp>
        <p:nvSpPr>
          <p:cNvPr id="28675" name="Rectangle 53"/>
          <p:cNvSpPr>
            <a:spLocks noChangeArrowheads="1"/>
          </p:cNvSpPr>
          <p:nvPr/>
        </p:nvSpPr>
        <p:spPr bwMode="auto">
          <a:xfrm>
            <a:off x="285750"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r" eaLnBrk="0" hangingPunct="0"/>
            <a:endParaRPr lang="en-US" sz="2200">
              <a:solidFill>
                <a:srgbClr val="000000"/>
              </a:solidFill>
            </a:endParaRPr>
          </a:p>
        </p:txBody>
      </p:sp>
      <p:graphicFrame>
        <p:nvGraphicFramePr>
          <p:cNvPr id="28677" name="Object 18"/>
          <p:cNvGraphicFramePr>
            <a:graphicFrameLocks noChangeAspect="1"/>
          </p:cNvGraphicFramePr>
          <p:nvPr>
            <p:extLst>
              <p:ext uri="{D42A27DB-BD31-4B8C-83A1-F6EECF244321}">
                <p14:modId xmlns:p14="http://schemas.microsoft.com/office/powerpoint/2010/main" val="1261028725"/>
              </p:ext>
            </p:extLst>
          </p:nvPr>
        </p:nvGraphicFramePr>
        <p:xfrm>
          <a:off x="285750" y="1772816"/>
          <a:ext cx="8501062" cy="4090987"/>
        </p:xfrm>
        <a:graphic>
          <a:graphicData uri="http://schemas.openxmlformats.org/presentationml/2006/ole">
            <mc:AlternateContent xmlns:mc="http://schemas.openxmlformats.org/markup-compatibility/2006">
              <mc:Choice xmlns:v="urn:schemas-microsoft-com:vml" Requires="v">
                <p:oleObj spid="_x0000_s28739" r:id="rId4" imgW="8498561" imgH="4090771" progId="Excel.Chart.8">
                  <p:embed/>
                </p:oleObj>
              </mc:Choice>
              <mc:Fallback>
                <p:oleObj r:id="rId4" imgW="8498561" imgH="4090771" progId="Excel.Chart.8">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1772816"/>
                        <a:ext cx="8501062" cy="40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8" name="Text Box 19"/>
          <p:cNvSpPr txBox="1">
            <a:spLocks noChangeArrowheads="1"/>
          </p:cNvSpPr>
          <p:nvPr/>
        </p:nvSpPr>
        <p:spPr bwMode="auto">
          <a:xfrm>
            <a:off x="2197100" y="4652963"/>
            <a:ext cx="792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GB" sz="1400" b="1">
                <a:solidFill>
                  <a:srgbClr val="FFFFFF"/>
                </a:solidFill>
                <a:latin typeface="Calibri" pitchFamily="34" charset="0"/>
              </a:rPr>
              <a:t>+0.9%</a:t>
            </a:r>
          </a:p>
        </p:txBody>
      </p:sp>
      <p:sp>
        <p:nvSpPr>
          <p:cNvPr id="28679" name="Text Box 20"/>
          <p:cNvSpPr txBox="1">
            <a:spLocks noChangeArrowheads="1"/>
          </p:cNvSpPr>
          <p:nvPr/>
        </p:nvSpPr>
        <p:spPr bwMode="auto">
          <a:xfrm>
            <a:off x="3276600" y="4649788"/>
            <a:ext cx="792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GB" sz="1400" b="1">
                <a:solidFill>
                  <a:srgbClr val="FFFFFF"/>
                </a:solidFill>
                <a:latin typeface="Calibri" pitchFamily="34" charset="0"/>
              </a:rPr>
              <a:t>-0.9%</a:t>
            </a:r>
          </a:p>
        </p:txBody>
      </p:sp>
      <p:sp>
        <p:nvSpPr>
          <p:cNvPr id="28680" name="Text Box 22"/>
          <p:cNvSpPr txBox="1">
            <a:spLocks noChangeArrowheads="1"/>
          </p:cNvSpPr>
          <p:nvPr/>
        </p:nvSpPr>
        <p:spPr bwMode="auto">
          <a:xfrm>
            <a:off x="6659563" y="4649788"/>
            <a:ext cx="792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GB" sz="1400" b="1">
                <a:solidFill>
                  <a:srgbClr val="FFFFFF"/>
                </a:solidFill>
                <a:latin typeface="Calibri" pitchFamily="34" charset="0"/>
              </a:rPr>
              <a:t>+1.6%</a:t>
            </a:r>
          </a:p>
        </p:txBody>
      </p:sp>
      <p:sp>
        <p:nvSpPr>
          <p:cNvPr id="28681" name="Text Box 23"/>
          <p:cNvSpPr txBox="1">
            <a:spLocks noChangeArrowheads="1"/>
          </p:cNvSpPr>
          <p:nvPr/>
        </p:nvSpPr>
        <p:spPr bwMode="auto">
          <a:xfrm>
            <a:off x="7750175" y="4652963"/>
            <a:ext cx="792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GB" sz="1400" b="1">
                <a:solidFill>
                  <a:srgbClr val="FFFFFF"/>
                </a:solidFill>
                <a:latin typeface="Calibri" pitchFamily="34" charset="0"/>
              </a:rPr>
              <a:t>-2.4%</a:t>
            </a:r>
          </a:p>
        </p:txBody>
      </p:sp>
      <p:sp>
        <p:nvSpPr>
          <p:cNvPr id="28682"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59127C40-45A5-4BB3-BEBA-4D4D592109B2}" type="slidenum">
              <a:rPr lang="en-GB" sz="1000">
                <a:solidFill>
                  <a:srgbClr val="989898"/>
                </a:solidFill>
                <a:ea typeface="ヒラギノ角ゴ Pro W3"/>
                <a:cs typeface="ヒラギノ角ゴ Pro W3"/>
              </a:rPr>
              <a:pPr algn="r"/>
              <a:t>4</a:t>
            </a:fld>
            <a:endParaRPr lang="en-GB" sz="1000">
              <a:solidFill>
                <a:srgbClr val="989898"/>
              </a:solidFill>
              <a:ea typeface="ヒラギノ角ゴ Pro W3"/>
              <a:cs typeface="ヒラギノ角ゴ Pro W3"/>
            </a:endParaRPr>
          </a:p>
        </p:txBody>
      </p:sp>
      <p:sp>
        <p:nvSpPr>
          <p:cNvPr id="11" name="Rectangle 2"/>
          <p:cNvSpPr txBox="1">
            <a:spLocks noChangeArrowheads="1"/>
          </p:cNvSpPr>
          <p:nvPr/>
        </p:nvSpPr>
        <p:spPr bwMode="auto">
          <a:xfrm>
            <a:off x="285750" y="809625"/>
            <a:ext cx="9166225" cy="482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a:solidFill>
                  <a:schemeClr val="tx2"/>
                </a:solidFill>
                <a:latin typeface="+mj-lt"/>
                <a:ea typeface="MS PGothic"/>
                <a:cs typeface="MS PGothic"/>
              </a:defRPr>
            </a:lvl1pPr>
            <a:lvl2pPr algn="l" rtl="0" eaLnBrk="0" fontAlgn="base" hangingPunct="0">
              <a:spcBef>
                <a:spcPct val="0"/>
              </a:spcBef>
              <a:spcAft>
                <a:spcPct val="0"/>
              </a:spcAft>
              <a:defRPr sz="2000">
                <a:solidFill>
                  <a:schemeClr val="tx2"/>
                </a:solidFill>
                <a:latin typeface="Arial" charset="0"/>
                <a:ea typeface="MS PGothic"/>
                <a:cs typeface="MS PGothic"/>
              </a:defRPr>
            </a:lvl2pPr>
            <a:lvl3pPr algn="l" rtl="0" eaLnBrk="0" fontAlgn="base" hangingPunct="0">
              <a:spcBef>
                <a:spcPct val="0"/>
              </a:spcBef>
              <a:spcAft>
                <a:spcPct val="0"/>
              </a:spcAft>
              <a:defRPr sz="2000">
                <a:solidFill>
                  <a:schemeClr val="tx2"/>
                </a:solidFill>
                <a:latin typeface="Arial" charset="0"/>
                <a:ea typeface="MS PGothic"/>
                <a:cs typeface="MS PGothic"/>
              </a:defRPr>
            </a:lvl3pPr>
            <a:lvl4pPr algn="l" rtl="0" eaLnBrk="0" fontAlgn="base" hangingPunct="0">
              <a:spcBef>
                <a:spcPct val="0"/>
              </a:spcBef>
              <a:spcAft>
                <a:spcPct val="0"/>
              </a:spcAft>
              <a:defRPr sz="2000">
                <a:solidFill>
                  <a:schemeClr val="tx2"/>
                </a:solidFill>
                <a:latin typeface="Arial" charset="0"/>
                <a:ea typeface="MS PGothic"/>
                <a:cs typeface="MS PGothic"/>
              </a:defRPr>
            </a:lvl4pPr>
            <a:lvl5pPr algn="l" rtl="0" eaLnBrk="0" fontAlgn="base" hangingPunct="0">
              <a:spcBef>
                <a:spcPct val="0"/>
              </a:spcBef>
              <a:spcAft>
                <a:spcPct val="0"/>
              </a:spcAft>
              <a:defRPr sz="2000">
                <a:solidFill>
                  <a:schemeClr val="tx2"/>
                </a:solidFill>
                <a:latin typeface="Arial" charset="0"/>
                <a:ea typeface="MS PGothic"/>
                <a:cs typeface="MS PGothic"/>
              </a:defRPr>
            </a:lvl5pPr>
            <a:lvl6pPr marL="457200" algn="l" rtl="0" fontAlgn="base">
              <a:spcBef>
                <a:spcPct val="0"/>
              </a:spcBef>
              <a:spcAft>
                <a:spcPct val="0"/>
              </a:spcAft>
              <a:defRPr sz="2000">
                <a:solidFill>
                  <a:schemeClr val="bg1"/>
                </a:solidFill>
                <a:latin typeface="Arial" charset="0"/>
              </a:defRPr>
            </a:lvl6pPr>
            <a:lvl7pPr marL="914400" algn="l" rtl="0" fontAlgn="base">
              <a:spcBef>
                <a:spcPct val="0"/>
              </a:spcBef>
              <a:spcAft>
                <a:spcPct val="0"/>
              </a:spcAft>
              <a:defRPr sz="2000">
                <a:solidFill>
                  <a:schemeClr val="bg1"/>
                </a:solidFill>
                <a:latin typeface="Arial" charset="0"/>
              </a:defRPr>
            </a:lvl7pPr>
            <a:lvl8pPr marL="1371600" algn="l" rtl="0" fontAlgn="base">
              <a:spcBef>
                <a:spcPct val="0"/>
              </a:spcBef>
              <a:spcAft>
                <a:spcPct val="0"/>
              </a:spcAft>
              <a:defRPr sz="2000">
                <a:solidFill>
                  <a:schemeClr val="bg1"/>
                </a:solidFill>
                <a:latin typeface="Arial" charset="0"/>
              </a:defRPr>
            </a:lvl8pPr>
            <a:lvl9pPr marL="1828800" algn="l" rtl="0" fontAlgn="base">
              <a:spcBef>
                <a:spcPct val="0"/>
              </a:spcBef>
              <a:spcAft>
                <a:spcPct val="0"/>
              </a:spcAft>
              <a:defRPr sz="2000">
                <a:solidFill>
                  <a:schemeClr val="bg1"/>
                </a:solidFill>
                <a:latin typeface="Arial" charset="0"/>
              </a:defRPr>
            </a:lvl9pPr>
          </a:lstStyle>
          <a:p>
            <a:pPr eaLnBrk="1" hangingPunct="1">
              <a:defRPr/>
            </a:pPr>
            <a:r>
              <a:rPr lang="en-GB" sz="1800" dirty="0" smtClean="0">
                <a:latin typeface="Calibri" pitchFamily="34" charset="0"/>
              </a:rPr>
              <a:t>V</a:t>
            </a:r>
            <a:r>
              <a:rPr lang="en-GB" sz="1800" dirty="0" smtClean="0">
                <a:latin typeface="Calibri" pitchFamily="34" charset="0"/>
                <a:ea typeface="+mj-ea"/>
              </a:rPr>
              <a:t>olume of sales declines as shoppers cut back on volume purchased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33"/>
          <p:cNvGrpSpPr>
            <a:grpSpLocks/>
          </p:cNvGrpSpPr>
          <p:nvPr/>
        </p:nvGrpSpPr>
        <p:grpSpPr bwMode="auto">
          <a:xfrm>
            <a:off x="684212" y="1636713"/>
            <a:ext cx="7200900" cy="4581525"/>
            <a:chOff x="431" y="1031"/>
            <a:chExt cx="4536" cy="2886"/>
          </a:xfrm>
        </p:grpSpPr>
        <p:graphicFrame>
          <p:nvGraphicFramePr>
            <p:cNvPr id="29709" name="Object 5"/>
            <p:cNvGraphicFramePr>
              <a:graphicFrameLocks noChangeAspect="1"/>
            </p:cNvGraphicFramePr>
            <p:nvPr/>
          </p:nvGraphicFramePr>
          <p:xfrm>
            <a:off x="449" y="1031"/>
            <a:ext cx="4110" cy="2886"/>
          </p:xfrm>
          <a:graphic>
            <a:graphicData uri="http://schemas.openxmlformats.org/presentationml/2006/ole">
              <mc:AlternateContent xmlns:mc="http://schemas.openxmlformats.org/markup-compatibility/2006">
                <mc:Choice xmlns:v="urn:schemas-microsoft-com:vml" Requires="v">
                  <p:oleObj spid="_x0000_s29772" r:id="rId4" imgW="6523285" imgH="4584589" progId="Excel.Chart.8">
                    <p:embed/>
                  </p:oleObj>
                </mc:Choice>
                <mc:Fallback>
                  <p:oleObj r:id="rId4" imgW="6523285" imgH="4584589" progId="Excel.Char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 y="1031"/>
                          <a:ext cx="4110" cy="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10" name="Line 6"/>
            <p:cNvSpPr>
              <a:spLocks noChangeShapeType="1"/>
            </p:cNvSpPr>
            <p:nvPr/>
          </p:nvSpPr>
          <p:spPr bwMode="auto">
            <a:xfrm>
              <a:off x="431" y="1425"/>
              <a:ext cx="4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1" name="Line 7"/>
            <p:cNvSpPr>
              <a:spLocks noChangeShapeType="1"/>
            </p:cNvSpPr>
            <p:nvPr/>
          </p:nvSpPr>
          <p:spPr bwMode="auto">
            <a:xfrm>
              <a:off x="431" y="1804"/>
              <a:ext cx="4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2" name="Line 8"/>
            <p:cNvSpPr>
              <a:spLocks noChangeShapeType="1"/>
            </p:cNvSpPr>
            <p:nvPr/>
          </p:nvSpPr>
          <p:spPr bwMode="auto">
            <a:xfrm>
              <a:off x="431" y="2178"/>
              <a:ext cx="4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3" name="Line 9"/>
            <p:cNvSpPr>
              <a:spLocks noChangeShapeType="1"/>
            </p:cNvSpPr>
            <p:nvPr/>
          </p:nvSpPr>
          <p:spPr bwMode="auto">
            <a:xfrm>
              <a:off x="431" y="2552"/>
              <a:ext cx="4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4" name="Line 10"/>
            <p:cNvSpPr>
              <a:spLocks noChangeShapeType="1"/>
            </p:cNvSpPr>
            <p:nvPr/>
          </p:nvSpPr>
          <p:spPr bwMode="auto">
            <a:xfrm>
              <a:off x="431" y="2926"/>
              <a:ext cx="4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5" name="Line 11"/>
            <p:cNvSpPr>
              <a:spLocks noChangeShapeType="1"/>
            </p:cNvSpPr>
            <p:nvPr/>
          </p:nvSpPr>
          <p:spPr bwMode="auto">
            <a:xfrm>
              <a:off x="431" y="3300"/>
              <a:ext cx="4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9699" name="Group 142"/>
          <p:cNvGrpSpPr>
            <a:grpSpLocks/>
          </p:cNvGrpSpPr>
          <p:nvPr/>
        </p:nvGrpSpPr>
        <p:grpSpPr bwMode="auto">
          <a:xfrm>
            <a:off x="7885113" y="1700213"/>
            <a:ext cx="863600" cy="4124325"/>
            <a:chOff x="4967" y="1071"/>
            <a:chExt cx="544" cy="2598"/>
          </a:xfrm>
        </p:grpSpPr>
        <p:sp>
          <p:nvSpPr>
            <p:cNvPr id="29701" name="Rounded Rectangle 14"/>
            <p:cNvSpPr>
              <a:spLocks noChangeArrowheads="1"/>
            </p:cNvSpPr>
            <p:nvPr/>
          </p:nvSpPr>
          <p:spPr bwMode="auto">
            <a:xfrm>
              <a:off x="4967" y="2931"/>
              <a:ext cx="544" cy="363"/>
            </a:xfrm>
            <a:prstGeom prst="roundRect">
              <a:avLst>
                <a:gd name="adj" fmla="val 16667"/>
              </a:avLst>
            </a:prstGeom>
            <a:noFill/>
            <a:ln w="25400" algn="ctr">
              <a:solidFill>
                <a:srgbClr val="92D400"/>
              </a:solidFill>
              <a:round/>
              <a:headEnd/>
              <a:tailEnd/>
            </a:ln>
            <a:extLst>
              <a:ext uri="{909E8E84-426E-40DD-AFC4-6F175D3DCCD1}">
                <a14:hiddenFill xmlns:a14="http://schemas.microsoft.com/office/drawing/2010/main">
                  <a:solidFill>
                    <a:srgbClr val="FFFFFF"/>
                  </a:solidFill>
                </a14:hiddenFill>
              </a:ext>
            </a:extLst>
          </p:spPr>
          <p:txBody>
            <a:bodyPr lIns="36000" rIns="36000" anchor="ctr"/>
            <a:lstStyle/>
            <a:p>
              <a:pPr algn="ctr"/>
              <a:r>
                <a:rPr lang="en-GB" sz="1600" b="1">
                  <a:solidFill>
                    <a:srgbClr val="717171"/>
                  </a:solidFill>
                  <a:latin typeface="Calibri" pitchFamily="34" charset="0"/>
                </a:rPr>
                <a:t>-2.3%</a:t>
              </a:r>
            </a:p>
          </p:txBody>
        </p:sp>
        <p:sp>
          <p:nvSpPr>
            <p:cNvPr id="29702" name="Rounded Rectangle 14"/>
            <p:cNvSpPr>
              <a:spLocks noChangeArrowheads="1"/>
            </p:cNvSpPr>
            <p:nvPr/>
          </p:nvSpPr>
          <p:spPr bwMode="auto">
            <a:xfrm>
              <a:off x="4967" y="3306"/>
              <a:ext cx="544" cy="363"/>
            </a:xfrm>
            <a:prstGeom prst="roundRect">
              <a:avLst>
                <a:gd name="adj" fmla="val 16667"/>
              </a:avLst>
            </a:prstGeom>
            <a:noFill/>
            <a:ln w="25400" algn="ctr">
              <a:solidFill>
                <a:srgbClr val="92D400"/>
              </a:solidFill>
              <a:round/>
              <a:headEnd/>
              <a:tailEnd/>
            </a:ln>
            <a:extLst>
              <a:ext uri="{909E8E84-426E-40DD-AFC4-6F175D3DCCD1}">
                <a14:hiddenFill xmlns:a14="http://schemas.microsoft.com/office/drawing/2010/main">
                  <a:solidFill>
                    <a:srgbClr val="FFFFFF"/>
                  </a:solidFill>
                </a14:hiddenFill>
              </a:ext>
            </a:extLst>
          </p:spPr>
          <p:txBody>
            <a:bodyPr lIns="36000" rIns="36000" anchor="ctr"/>
            <a:lstStyle/>
            <a:p>
              <a:pPr algn="ctr"/>
              <a:r>
                <a:rPr lang="en-GB" sz="1600" b="1">
                  <a:solidFill>
                    <a:srgbClr val="717171"/>
                  </a:solidFill>
                  <a:latin typeface="Calibri" pitchFamily="34" charset="0"/>
                </a:rPr>
                <a:t>+2.6%</a:t>
              </a:r>
            </a:p>
          </p:txBody>
        </p:sp>
        <p:sp>
          <p:nvSpPr>
            <p:cNvPr id="29703" name="Rounded Rectangle 14"/>
            <p:cNvSpPr>
              <a:spLocks noChangeArrowheads="1"/>
            </p:cNvSpPr>
            <p:nvPr/>
          </p:nvSpPr>
          <p:spPr bwMode="auto">
            <a:xfrm>
              <a:off x="4967" y="2184"/>
              <a:ext cx="544" cy="363"/>
            </a:xfrm>
            <a:prstGeom prst="roundRect">
              <a:avLst>
                <a:gd name="adj" fmla="val 16667"/>
              </a:avLst>
            </a:prstGeom>
            <a:noFill/>
            <a:ln w="25400" algn="ctr">
              <a:solidFill>
                <a:srgbClr val="92D400"/>
              </a:solidFill>
              <a:round/>
              <a:headEnd/>
              <a:tailEnd/>
            </a:ln>
            <a:extLst>
              <a:ext uri="{909E8E84-426E-40DD-AFC4-6F175D3DCCD1}">
                <a14:hiddenFill xmlns:a14="http://schemas.microsoft.com/office/drawing/2010/main">
                  <a:solidFill>
                    <a:srgbClr val="FFFFFF"/>
                  </a:solidFill>
                </a14:hiddenFill>
              </a:ext>
            </a:extLst>
          </p:spPr>
          <p:txBody>
            <a:bodyPr lIns="36000" rIns="36000" anchor="ctr"/>
            <a:lstStyle/>
            <a:p>
              <a:pPr algn="ctr"/>
              <a:r>
                <a:rPr lang="en-GB" sz="1600" b="1">
                  <a:solidFill>
                    <a:srgbClr val="717171"/>
                  </a:solidFill>
                  <a:latin typeface="Calibri" pitchFamily="34" charset="0"/>
                </a:rPr>
                <a:t>-2.5%</a:t>
              </a:r>
            </a:p>
          </p:txBody>
        </p:sp>
        <p:sp>
          <p:nvSpPr>
            <p:cNvPr id="29704" name="Rounded Rectangle 14"/>
            <p:cNvSpPr>
              <a:spLocks noChangeArrowheads="1"/>
            </p:cNvSpPr>
            <p:nvPr/>
          </p:nvSpPr>
          <p:spPr bwMode="auto">
            <a:xfrm>
              <a:off x="4967" y="2553"/>
              <a:ext cx="544" cy="363"/>
            </a:xfrm>
            <a:prstGeom prst="roundRect">
              <a:avLst>
                <a:gd name="adj" fmla="val 16667"/>
              </a:avLst>
            </a:prstGeom>
            <a:noFill/>
            <a:ln w="25400" algn="ctr">
              <a:solidFill>
                <a:srgbClr val="92D400"/>
              </a:solidFill>
              <a:round/>
              <a:headEnd/>
              <a:tailEnd/>
            </a:ln>
            <a:extLst>
              <a:ext uri="{909E8E84-426E-40DD-AFC4-6F175D3DCCD1}">
                <a14:hiddenFill xmlns:a14="http://schemas.microsoft.com/office/drawing/2010/main">
                  <a:solidFill>
                    <a:srgbClr val="FFFFFF"/>
                  </a:solidFill>
                </a14:hiddenFill>
              </a:ext>
            </a:extLst>
          </p:spPr>
          <p:txBody>
            <a:bodyPr lIns="36000" rIns="36000" anchor="ctr"/>
            <a:lstStyle/>
            <a:p>
              <a:pPr algn="ctr"/>
              <a:r>
                <a:rPr lang="en-GB" sz="1600" b="1">
                  <a:solidFill>
                    <a:srgbClr val="717171"/>
                  </a:solidFill>
                  <a:latin typeface="Calibri" pitchFamily="34" charset="0"/>
                </a:rPr>
                <a:t>-5.6%</a:t>
              </a:r>
            </a:p>
          </p:txBody>
        </p:sp>
        <p:sp>
          <p:nvSpPr>
            <p:cNvPr id="29705" name="Rounded Rectangle 14"/>
            <p:cNvSpPr>
              <a:spLocks noChangeArrowheads="1"/>
            </p:cNvSpPr>
            <p:nvPr/>
          </p:nvSpPr>
          <p:spPr bwMode="auto">
            <a:xfrm>
              <a:off x="4967" y="1434"/>
              <a:ext cx="544" cy="363"/>
            </a:xfrm>
            <a:prstGeom prst="roundRect">
              <a:avLst>
                <a:gd name="adj" fmla="val 16667"/>
              </a:avLst>
            </a:prstGeom>
            <a:noFill/>
            <a:ln w="25400" algn="ctr">
              <a:solidFill>
                <a:srgbClr val="92D400"/>
              </a:solidFill>
              <a:round/>
              <a:headEnd/>
              <a:tailEnd/>
            </a:ln>
            <a:extLst>
              <a:ext uri="{909E8E84-426E-40DD-AFC4-6F175D3DCCD1}">
                <a14:hiddenFill xmlns:a14="http://schemas.microsoft.com/office/drawing/2010/main">
                  <a:solidFill>
                    <a:srgbClr val="FFFFFF"/>
                  </a:solidFill>
                </a14:hiddenFill>
              </a:ext>
            </a:extLst>
          </p:spPr>
          <p:txBody>
            <a:bodyPr lIns="36000" rIns="36000" anchor="ctr"/>
            <a:lstStyle/>
            <a:p>
              <a:pPr algn="ctr"/>
              <a:r>
                <a:rPr lang="en-GB" sz="1600" b="1">
                  <a:solidFill>
                    <a:srgbClr val="717171"/>
                  </a:solidFill>
                  <a:latin typeface="Calibri" pitchFamily="34" charset="0"/>
                </a:rPr>
                <a:t>+0.3%</a:t>
              </a:r>
            </a:p>
          </p:txBody>
        </p:sp>
        <p:sp>
          <p:nvSpPr>
            <p:cNvPr id="29706" name="Rounded Rectangle 14"/>
            <p:cNvSpPr>
              <a:spLocks noChangeArrowheads="1"/>
            </p:cNvSpPr>
            <p:nvPr/>
          </p:nvSpPr>
          <p:spPr bwMode="auto">
            <a:xfrm>
              <a:off x="4967" y="1809"/>
              <a:ext cx="544" cy="363"/>
            </a:xfrm>
            <a:prstGeom prst="roundRect">
              <a:avLst>
                <a:gd name="adj" fmla="val 16667"/>
              </a:avLst>
            </a:prstGeom>
            <a:noFill/>
            <a:ln w="25400" algn="ctr">
              <a:solidFill>
                <a:srgbClr val="92D400"/>
              </a:solidFill>
              <a:round/>
              <a:headEnd/>
              <a:tailEnd/>
            </a:ln>
            <a:extLst>
              <a:ext uri="{909E8E84-426E-40DD-AFC4-6F175D3DCCD1}">
                <a14:hiddenFill xmlns:a14="http://schemas.microsoft.com/office/drawing/2010/main">
                  <a:solidFill>
                    <a:srgbClr val="FFFFFF"/>
                  </a:solidFill>
                </a14:hiddenFill>
              </a:ext>
            </a:extLst>
          </p:spPr>
          <p:txBody>
            <a:bodyPr lIns="36000" rIns="36000" anchor="ctr"/>
            <a:lstStyle/>
            <a:p>
              <a:pPr algn="ctr"/>
              <a:r>
                <a:rPr lang="en-GB" sz="1600" b="1">
                  <a:solidFill>
                    <a:srgbClr val="717171"/>
                  </a:solidFill>
                  <a:latin typeface="Calibri" pitchFamily="34" charset="0"/>
                </a:rPr>
                <a:t>+2.1%</a:t>
              </a:r>
            </a:p>
          </p:txBody>
        </p:sp>
        <p:sp>
          <p:nvSpPr>
            <p:cNvPr id="29707" name="Rounded Rectangle 14"/>
            <p:cNvSpPr>
              <a:spLocks noChangeArrowheads="1"/>
            </p:cNvSpPr>
            <p:nvPr/>
          </p:nvSpPr>
          <p:spPr bwMode="auto">
            <a:xfrm>
              <a:off x="4967" y="1071"/>
              <a:ext cx="544" cy="363"/>
            </a:xfrm>
            <a:prstGeom prst="roundRect">
              <a:avLst>
                <a:gd name="adj" fmla="val 16667"/>
              </a:avLst>
            </a:prstGeom>
            <a:noFill/>
            <a:ln w="25400" algn="ctr">
              <a:solidFill>
                <a:srgbClr val="92D400"/>
              </a:solidFill>
              <a:round/>
              <a:headEnd/>
              <a:tailEnd/>
            </a:ln>
            <a:extLst>
              <a:ext uri="{909E8E84-426E-40DD-AFC4-6F175D3DCCD1}">
                <a14:hiddenFill xmlns:a14="http://schemas.microsoft.com/office/drawing/2010/main">
                  <a:solidFill>
                    <a:srgbClr val="FFFFFF"/>
                  </a:solidFill>
                </a14:hiddenFill>
              </a:ext>
            </a:extLst>
          </p:spPr>
          <p:txBody>
            <a:bodyPr lIns="36000" rIns="36000" anchor="ctr"/>
            <a:lstStyle/>
            <a:p>
              <a:pPr algn="ctr"/>
              <a:r>
                <a:rPr lang="en-GB" sz="1600" b="1">
                  <a:solidFill>
                    <a:srgbClr val="717171"/>
                  </a:solidFill>
                  <a:latin typeface="Calibri" pitchFamily="34" charset="0"/>
                </a:rPr>
                <a:t>+1.1%</a:t>
              </a:r>
            </a:p>
          </p:txBody>
        </p:sp>
      </p:grpSp>
      <p:sp>
        <p:nvSpPr>
          <p:cNvPr id="29700" name="Rectangle 2"/>
          <p:cNvSpPr>
            <a:spLocks noChangeArrowheads="1"/>
          </p:cNvSpPr>
          <p:nvPr/>
        </p:nvSpPr>
        <p:spPr bwMode="auto">
          <a:xfrm>
            <a:off x="143236" y="764704"/>
            <a:ext cx="8750300" cy="75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dirty="0">
                <a:solidFill>
                  <a:schemeClr val="tx2"/>
                </a:solidFill>
                <a:latin typeface="Calibri" pitchFamily="34" charset="0"/>
              </a:rPr>
              <a:t>Fresh Food is driving growth in </a:t>
            </a:r>
            <a:r>
              <a:rPr lang="en-GB" dirty="0" smtClean="0">
                <a:solidFill>
                  <a:schemeClr val="tx2"/>
                </a:solidFill>
                <a:latin typeface="Calibri" pitchFamily="34" charset="0"/>
              </a:rPr>
              <a:t>the Grocery Sector on a yearly basis </a:t>
            </a:r>
            <a:r>
              <a:rPr lang="en-GB" dirty="0">
                <a:solidFill>
                  <a:schemeClr val="tx2"/>
                </a:solidFill>
                <a:latin typeface="Calibri" pitchFamily="34" charset="0"/>
              </a:rPr>
              <a:t>along with Ambient Food, Alcohol and Healthcare</a:t>
            </a:r>
          </a:p>
        </p:txBody>
      </p:sp>
      <p:sp>
        <p:nvSpPr>
          <p:cNvPr id="20" name="TextBox 8"/>
          <p:cNvSpPr txBox="1">
            <a:spLocks noChangeArrowheads="1"/>
          </p:cNvSpPr>
          <p:nvPr/>
        </p:nvSpPr>
        <p:spPr bwMode="auto">
          <a:xfrm>
            <a:off x="142844" y="214290"/>
            <a:ext cx="8286808" cy="400110"/>
          </a:xfrm>
          <a:prstGeom prst="rect">
            <a:avLst/>
          </a:prstGeom>
          <a:noFill/>
          <a:ln w="9525">
            <a:noFill/>
            <a:miter lim="800000"/>
            <a:headEnd/>
            <a:tailEnd/>
          </a:ln>
        </p:spPr>
        <p:txBody>
          <a:bodyPr wrap="square">
            <a:spAutoFit/>
          </a:bodyPr>
          <a:lstStyle/>
          <a:p>
            <a:pPr algn="l"/>
            <a:r>
              <a:rPr lang="en-GB" sz="2000" b="1" dirty="0" smtClean="0">
                <a:solidFill>
                  <a:srgbClr val="000000"/>
                </a:solidFill>
                <a:latin typeface="Calibri" pitchFamily="34" charset="0"/>
              </a:rPr>
              <a:t>TOTAL GROCERY SECTOR VALUE SHARE &amp; GROWTH 52W/E</a:t>
            </a:r>
            <a:endParaRPr lang="en-GB" sz="2000" b="1"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3"/>
          <p:cNvSpPr>
            <a:spLocks noChangeArrowheads="1"/>
          </p:cNvSpPr>
          <p:nvPr/>
        </p:nvSpPr>
        <p:spPr bwMode="auto">
          <a:xfrm>
            <a:off x="285750"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r" eaLnBrk="0" hangingPunct="0"/>
            <a:endParaRPr lang="en-US" sz="2200">
              <a:solidFill>
                <a:srgbClr val="000000"/>
              </a:solidFill>
            </a:endParaRPr>
          </a:p>
        </p:txBody>
      </p:sp>
      <p:grpSp>
        <p:nvGrpSpPr>
          <p:cNvPr id="30724" name="Group 24"/>
          <p:cNvGrpSpPr>
            <a:grpSpLocks/>
          </p:cNvGrpSpPr>
          <p:nvPr/>
        </p:nvGrpSpPr>
        <p:grpSpPr bwMode="auto">
          <a:xfrm>
            <a:off x="230188" y="1808163"/>
            <a:ext cx="4751387" cy="4127500"/>
            <a:chOff x="467544" y="1731963"/>
            <a:chExt cx="5112519" cy="4127500"/>
          </a:xfrm>
        </p:grpSpPr>
        <p:grpSp>
          <p:nvGrpSpPr>
            <p:cNvPr id="30728" name="Group 29"/>
            <p:cNvGrpSpPr>
              <a:grpSpLocks/>
            </p:cNvGrpSpPr>
            <p:nvPr/>
          </p:nvGrpSpPr>
          <p:grpSpPr bwMode="auto">
            <a:xfrm>
              <a:off x="503238" y="1731963"/>
              <a:ext cx="5076825" cy="4127500"/>
              <a:chOff x="317" y="1091"/>
              <a:chExt cx="3198" cy="2600"/>
            </a:xfrm>
          </p:grpSpPr>
          <p:pic>
            <p:nvPicPr>
              <p:cNvPr id="30731" name="Picture 8" descr="p_28896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 y="1091"/>
                <a:ext cx="3198" cy="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Rectangle 11"/>
              <p:cNvSpPr>
                <a:spLocks noChangeArrowheads="1"/>
              </p:cNvSpPr>
              <p:nvPr/>
            </p:nvSpPr>
            <p:spPr bwMode="auto">
              <a:xfrm>
                <a:off x="657" y="1661"/>
                <a:ext cx="2086" cy="13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000">
                  <a:solidFill>
                    <a:srgbClr val="000000"/>
                  </a:solidFill>
                  <a:latin typeface="Calibri" pitchFamily="34" charset="0"/>
                </a:endParaRPr>
              </a:p>
            </p:txBody>
          </p:sp>
          <p:sp>
            <p:nvSpPr>
              <p:cNvPr id="30733" name="Rectangle 13"/>
              <p:cNvSpPr>
                <a:spLocks noChangeArrowheads="1"/>
              </p:cNvSpPr>
              <p:nvPr/>
            </p:nvSpPr>
            <p:spPr bwMode="auto">
              <a:xfrm>
                <a:off x="1791" y="1661"/>
                <a:ext cx="952" cy="108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000">
                  <a:solidFill>
                    <a:srgbClr val="000000"/>
                  </a:solidFill>
                  <a:latin typeface="Calibri" pitchFamily="34" charset="0"/>
                </a:endParaRPr>
              </a:p>
            </p:txBody>
          </p:sp>
          <p:sp>
            <p:nvSpPr>
              <p:cNvPr id="30734" name="Text Box 12"/>
              <p:cNvSpPr txBox="1">
                <a:spLocks noChangeArrowheads="1"/>
              </p:cNvSpPr>
              <p:nvPr/>
            </p:nvSpPr>
            <p:spPr bwMode="auto">
              <a:xfrm>
                <a:off x="1791" y="1933"/>
                <a:ext cx="996"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GB" sz="1600" b="1" dirty="0">
                    <a:solidFill>
                      <a:srgbClr val="000000"/>
                    </a:solidFill>
                    <a:latin typeface="Calibri" pitchFamily="34" charset="0"/>
                  </a:rPr>
                  <a:t>Fresh &amp; Chilled Produce</a:t>
                </a:r>
              </a:p>
              <a:p>
                <a:pPr algn="ctr" eaLnBrk="1" hangingPunct="1">
                  <a:spcBef>
                    <a:spcPct val="50000"/>
                  </a:spcBef>
                </a:pPr>
                <a:r>
                  <a:rPr lang="en-GB" sz="1600" dirty="0">
                    <a:solidFill>
                      <a:srgbClr val="000000"/>
                    </a:solidFill>
                    <a:latin typeface="Calibri" pitchFamily="34" charset="0"/>
                  </a:rPr>
                  <a:t>48%</a:t>
                </a:r>
                <a:endParaRPr lang="en-US" sz="1600" dirty="0">
                  <a:solidFill>
                    <a:srgbClr val="000000"/>
                  </a:solidFill>
                  <a:latin typeface="Calibri" pitchFamily="34" charset="0"/>
                </a:endParaRPr>
              </a:p>
            </p:txBody>
          </p:sp>
          <p:sp>
            <p:nvSpPr>
              <p:cNvPr id="30735" name="Rectangle 14"/>
              <p:cNvSpPr>
                <a:spLocks noChangeArrowheads="1"/>
              </p:cNvSpPr>
              <p:nvPr/>
            </p:nvSpPr>
            <p:spPr bwMode="auto">
              <a:xfrm>
                <a:off x="657" y="1661"/>
                <a:ext cx="1134" cy="54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000">
                  <a:solidFill>
                    <a:srgbClr val="000000"/>
                  </a:solidFill>
                  <a:latin typeface="Calibri" pitchFamily="34" charset="0"/>
                </a:endParaRPr>
              </a:p>
            </p:txBody>
          </p:sp>
          <p:sp>
            <p:nvSpPr>
              <p:cNvPr id="30736" name="Text Box 15"/>
              <p:cNvSpPr txBox="1">
                <a:spLocks noChangeArrowheads="1"/>
              </p:cNvSpPr>
              <p:nvPr/>
            </p:nvSpPr>
            <p:spPr bwMode="auto">
              <a:xfrm>
                <a:off x="657" y="1781"/>
                <a:ext cx="113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GB" sz="1400" b="1" dirty="0">
                    <a:solidFill>
                      <a:srgbClr val="000000"/>
                    </a:solidFill>
                    <a:latin typeface="Calibri" pitchFamily="34" charset="0"/>
                  </a:rPr>
                  <a:t>Ambient Food </a:t>
                </a:r>
              </a:p>
              <a:p>
                <a:pPr algn="ctr" eaLnBrk="1" hangingPunct="1"/>
                <a:r>
                  <a:rPr lang="en-GB" sz="1400" dirty="0">
                    <a:solidFill>
                      <a:srgbClr val="000000"/>
                    </a:solidFill>
                    <a:latin typeface="Calibri" pitchFamily="34" charset="0"/>
                  </a:rPr>
                  <a:t>29%</a:t>
                </a:r>
                <a:endParaRPr lang="en-US" sz="1400" dirty="0">
                  <a:solidFill>
                    <a:srgbClr val="000000"/>
                  </a:solidFill>
                  <a:latin typeface="Calibri" pitchFamily="34" charset="0"/>
                </a:endParaRPr>
              </a:p>
            </p:txBody>
          </p:sp>
          <p:sp>
            <p:nvSpPr>
              <p:cNvPr id="30737" name="Rectangle 18"/>
              <p:cNvSpPr>
                <a:spLocks noChangeArrowheads="1"/>
              </p:cNvSpPr>
              <p:nvPr/>
            </p:nvSpPr>
            <p:spPr bwMode="auto">
              <a:xfrm>
                <a:off x="657" y="2160"/>
                <a:ext cx="1134" cy="272"/>
              </a:xfrm>
              <a:prstGeom prst="rect">
                <a:avLst/>
              </a:prstGeom>
              <a:solidFill>
                <a:srgbClr val="66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000">
                  <a:solidFill>
                    <a:srgbClr val="000000"/>
                  </a:solidFill>
                  <a:latin typeface="Calibri" pitchFamily="34" charset="0"/>
                </a:endParaRPr>
              </a:p>
            </p:txBody>
          </p:sp>
          <p:sp>
            <p:nvSpPr>
              <p:cNvPr id="30738" name="Text Box 19"/>
              <p:cNvSpPr txBox="1">
                <a:spLocks noChangeArrowheads="1"/>
              </p:cNvSpPr>
              <p:nvPr/>
            </p:nvSpPr>
            <p:spPr bwMode="auto">
              <a:xfrm>
                <a:off x="749" y="2204"/>
                <a:ext cx="9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GB" sz="1400" b="1">
                    <a:solidFill>
                      <a:srgbClr val="FFFFFF"/>
                    </a:solidFill>
                    <a:latin typeface="Calibri" pitchFamily="34" charset="0"/>
                  </a:rPr>
                  <a:t>Household  </a:t>
                </a:r>
                <a:r>
                  <a:rPr lang="en-GB" sz="1400">
                    <a:solidFill>
                      <a:srgbClr val="FFFFFF"/>
                    </a:solidFill>
                    <a:latin typeface="Calibri" pitchFamily="34" charset="0"/>
                  </a:rPr>
                  <a:t>7%</a:t>
                </a:r>
                <a:endParaRPr lang="en-US" sz="1400">
                  <a:solidFill>
                    <a:srgbClr val="FFFFFF"/>
                  </a:solidFill>
                  <a:latin typeface="Calibri" pitchFamily="34" charset="0"/>
                </a:endParaRPr>
              </a:p>
            </p:txBody>
          </p:sp>
          <p:sp>
            <p:nvSpPr>
              <p:cNvPr id="30739" name="Rectangle 20"/>
              <p:cNvSpPr>
                <a:spLocks noChangeArrowheads="1"/>
              </p:cNvSpPr>
              <p:nvPr/>
            </p:nvSpPr>
            <p:spPr bwMode="auto">
              <a:xfrm>
                <a:off x="657" y="2432"/>
                <a:ext cx="1134" cy="22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000">
                  <a:solidFill>
                    <a:srgbClr val="000000"/>
                  </a:solidFill>
                  <a:latin typeface="Calibri" pitchFamily="34" charset="0"/>
                </a:endParaRPr>
              </a:p>
            </p:txBody>
          </p:sp>
          <p:sp>
            <p:nvSpPr>
              <p:cNvPr id="30740" name="Text Box 21"/>
              <p:cNvSpPr txBox="1">
                <a:spLocks noChangeArrowheads="1"/>
              </p:cNvSpPr>
              <p:nvPr/>
            </p:nvSpPr>
            <p:spPr bwMode="auto">
              <a:xfrm>
                <a:off x="793" y="2476"/>
                <a:ext cx="8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GB" sz="1400" b="1">
                    <a:solidFill>
                      <a:srgbClr val="000000"/>
                    </a:solidFill>
                    <a:latin typeface="Calibri" pitchFamily="34" charset="0"/>
                  </a:rPr>
                  <a:t>Frozen </a:t>
                </a:r>
                <a:r>
                  <a:rPr lang="en-GB" sz="1400">
                    <a:solidFill>
                      <a:srgbClr val="000000"/>
                    </a:solidFill>
                    <a:latin typeface="Calibri" pitchFamily="34" charset="0"/>
                  </a:rPr>
                  <a:t>5%</a:t>
                </a:r>
                <a:endParaRPr lang="en-US" sz="1400">
                  <a:solidFill>
                    <a:srgbClr val="000000"/>
                  </a:solidFill>
                  <a:latin typeface="Calibri" pitchFamily="34" charset="0"/>
                </a:endParaRPr>
              </a:p>
            </p:txBody>
          </p:sp>
          <p:sp>
            <p:nvSpPr>
              <p:cNvPr id="30741" name="Rectangle 24"/>
              <p:cNvSpPr>
                <a:spLocks noChangeArrowheads="1"/>
              </p:cNvSpPr>
              <p:nvPr/>
            </p:nvSpPr>
            <p:spPr bwMode="auto">
              <a:xfrm>
                <a:off x="1784" y="2743"/>
                <a:ext cx="960" cy="234"/>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000">
                  <a:solidFill>
                    <a:srgbClr val="000000"/>
                  </a:solidFill>
                  <a:latin typeface="Calibri" pitchFamily="34" charset="0"/>
                </a:endParaRPr>
              </a:p>
            </p:txBody>
          </p:sp>
          <p:sp>
            <p:nvSpPr>
              <p:cNvPr id="30742" name="Text Box 25"/>
              <p:cNvSpPr txBox="1">
                <a:spLocks noChangeArrowheads="1"/>
              </p:cNvSpPr>
              <p:nvPr/>
            </p:nvSpPr>
            <p:spPr bwMode="auto">
              <a:xfrm>
                <a:off x="1803" y="2769"/>
                <a:ext cx="99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GB" sz="1400" b="1">
                    <a:solidFill>
                      <a:srgbClr val="FFFFFF"/>
                    </a:solidFill>
                    <a:latin typeface="Calibri" pitchFamily="34" charset="0"/>
                  </a:rPr>
                  <a:t>Alcohol </a:t>
                </a:r>
                <a:r>
                  <a:rPr lang="en-GB" sz="1400">
                    <a:solidFill>
                      <a:srgbClr val="FFFFFF"/>
                    </a:solidFill>
                    <a:latin typeface="Calibri" pitchFamily="34" charset="0"/>
                  </a:rPr>
                  <a:t>7%</a:t>
                </a:r>
                <a:endParaRPr lang="en-US" sz="1400">
                  <a:solidFill>
                    <a:srgbClr val="FFFFFF"/>
                  </a:solidFill>
                  <a:latin typeface="Calibri" pitchFamily="34" charset="0"/>
                </a:endParaRPr>
              </a:p>
            </p:txBody>
          </p:sp>
          <p:sp>
            <p:nvSpPr>
              <p:cNvPr id="30743" name="Rectangle 28"/>
              <p:cNvSpPr>
                <a:spLocks noChangeArrowheads="1"/>
              </p:cNvSpPr>
              <p:nvPr/>
            </p:nvSpPr>
            <p:spPr bwMode="auto">
              <a:xfrm>
                <a:off x="657" y="2840"/>
                <a:ext cx="1134" cy="1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sz="1400" b="1">
                    <a:solidFill>
                      <a:srgbClr val="FFFFFF"/>
                    </a:solidFill>
                    <a:latin typeface="Calibri" pitchFamily="34" charset="0"/>
                  </a:rPr>
                  <a:t>Healthcare</a:t>
                </a:r>
                <a:r>
                  <a:rPr lang="en-GB" sz="1400">
                    <a:solidFill>
                      <a:srgbClr val="FFFFFF"/>
                    </a:solidFill>
                    <a:latin typeface="Calibri" pitchFamily="34" charset="0"/>
                  </a:rPr>
                  <a:t> 1%</a:t>
                </a:r>
                <a:endParaRPr lang="en-US" sz="1400">
                  <a:solidFill>
                    <a:srgbClr val="FFFFFF"/>
                  </a:solidFill>
                  <a:latin typeface="Calibri" pitchFamily="34" charset="0"/>
                </a:endParaRPr>
              </a:p>
            </p:txBody>
          </p:sp>
          <p:sp>
            <p:nvSpPr>
              <p:cNvPr id="30744" name="Rectangle 26"/>
              <p:cNvSpPr>
                <a:spLocks noChangeArrowheads="1"/>
              </p:cNvSpPr>
              <p:nvPr/>
            </p:nvSpPr>
            <p:spPr bwMode="auto">
              <a:xfrm>
                <a:off x="657" y="2659"/>
                <a:ext cx="1134" cy="18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000">
                  <a:solidFill>
                    <a:srgbClr val="000000"/>
                  </a:solidFill>
                  <a:latin typeface="Calibri" pitchFamily="34" charset="0"/>
                </a:endParaRPr>
              </a:p>
            </p:txBody>
          </p:sp>
          <p:sp>
            <p:nvSpPr>
              <p:cNvPr id="30745" name="Text Box 27"/>
              <p:cNvSpPr txBox="1">
                <a:spLocks noChangeArrowheads="1"/>
              </p:cNvSpPr>
              <p:nvPr/>
            </p:nvSpPr>
            <p:spPr bwMode="auto">
              <a:xfrm>
                <a:off x="749" y="2666"/>
                <a:ext cx="1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GB" sz="1400" b="1">
                    <a:solidFill>
                      <a:srgbClr val="000000"/>
                    </a:solidFill>
                    <a:latin typeface="Calibri" pitchFamily="34" charset="0"/>
                  </a:rPr>
                  <a:t>Toiletries </a:t>
                </a:r>
                <a:r>
                  <a:rPr lang="en-GB" sz="1400">
                    <a:solidFill>
                      <a:srgbClr val="000000"/>
                    </a:solidFill>
                    <a:latin typeface="Calibri" pitchFamily="34" charset="0"/>
                  </a:rPr>
                  <a:t>4%</a:t>
                </a:r>
                <a:endParaRPr lang="en-US" sz="1400">
                  <a:solidFill>
                    <a:srgbClr val="000000"/>
                  </a:solidFill>
                  <a:latin typeface="Calibri" pitchFamily="34" charset="0"/>
                </a:endParaRPr>
              </a:p>
            </p:txBody>
          </p:sp>
        </p:grpSp>
        <p:sp>
          <p:nvSpPr>
            <p:cNvPr id="30729" name="Text Box 30"/>
            <p:cNvSpPr txBox="1">
              <a:spLocks noChangeArrowheads="1"/>
            </p:cNvSpPr>
            <p:nvPr/>
          </p:nvSpPr>
          <p:spPr bwMode="auto">
            <a:xfrm>
              <a:off x="467544" y="1755775"/>
              <a:ext cx="309518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GB" sz="1400" b="1">
                  <a:solidFill>
                    <a:srgbClr val="000000"/>
                  </a:solidFill>
                  <a:latin typeface="Calibri" pitchFamily="34" charset="0"/>
                </a:rPr>
                <a:t>Share of total trolley</a:t>
              </a:r>
              <a:endParaRPr lang="en-US" sz="1400">
                <a:solidFill>
                  <a:srgbClr val="000000"/>
                </a:solidFill>
                <a:latin typeface="Calibri" pitchFamily="34" charset="0"/>
              </a:endParaRPr>
            </a:p>
          </p:txBody>
        </p:sp>
        <p:sp>
          <p:nvSpPr>
            <p:cNvPr id="30730" name="Text Box 31"/>
            <p:cNvSpPr txBox="1">
              <a:spLocks noChangeArrowheads="1"/>
            </p:cNvSpPr>
            <p:nvPr/>
          </p:nvSpPr>
          <p:spPr bwMode="auto">
            <a:xfrm>
              <a:off x="611029" y="5184775"/>
              <a:ext cx="3095184"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GB" sz="1400" b="1">
                  <a:solidFill>
                    <a:srgbClr val="000000"/>
                  </a:solidFill>
                  <a:latin typeface="Calibri" pitchFamily="34" charset="0"/>
                </a:rPr>
                <a:t>Total Trolley </a:t>
              </a:r>
              <a:endParaRPr lang="en-GB" sz="1400">
                <a:solidFill>
                  <a:srgbClr val="000000"/>
                </a:solidFill>
                <a:latin typeface="Calibri" pitchFamily="34" charset="0"/>
              </a:endParaRPr>
            </a:p>
            <a:p>
              <a:pPr algn="ctr" eaLnBrk="1" hangingPunct="1">
                <a:spcBef>
                  <a:spcPct val="50000"/>
                </a:spcBef>
              </a:pPr>
              <a:r>
                <a:rPr lang="en-GB" sz="1400">
                  <a:solidFill>
                    <a:srgbClr val="000000"/>
                  </a:solidFill>
                  <a:latin typeface="Calibri" pitchFamily="34" charset="0"/>
                </a:rPr>
                <a:t>-0.2% value</a:t>
              </a:r>
              <a:endParaRPr lang="en-US" sz="1400">
                <a:solidFill>
                  <a:srgbClr val="000000"/>
                </a:solidFill>
                <a:latin typeface="Calibri" pitchFamily="34" charset="0"/>
              </a:endParaRPr>
            </a:p>
          </p:txBody>
        </p:sp>
      </p:grpSp>
      <p:graphicFrame>
        <p:nvGraphicFramePr>
          <p:cNvPr id="30725" name="Object 4"/>
          <p:cNvGraphicFramePr>
            <a:graphicFrameLocks noChangeAspect="1"/>
          </p:cNvGraphicFramePr>
          <p:nvPr/>
        </p:nvGraphicFramePr>
        <p:xfrm>
          <a:off x="5056188" y="1722438"/>
          <a:ext cx="3959225" cy="4010025"/>
        </p:xfrm>
        <a:graphic>
          <a:graphicData uri="http://schemas.openxmlformats.org/presentationml/2006/ole">
            <mc:AlternateContent xmlns:mc="http://schemas.openxmlformats.org/markup-compatibility/2006">
              <mc:Choice xmlns:v="urn:schemas-microsoft-com:vml" Requires="v">
                <p:oleObj spid="_x0000_s30802" r:id="rId5" imgW="3962743" imgH="4005419" progId="Excel.Chart.8">
                  <p:embed/>
                </p:oleObj>
              </mc:Choice>
              <mc:Fallback>
                <p:oleObj r:id="rId5" imgW="3962743" imgH="4005419" progId="Excel.Char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6188" y="1722438"/>
                        <a:ext cx="395922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6" name="Rectangle 2"/>
          <p:cNvSpPr>
            <a:spLocks noChangeArrowheads="1"/>
          </p:cNvSpPr>
          <p:nvPr/>
        </p:nvSpPr>
        <p:spPr bwMode="auto">
          <a:xfrm>
            <a:off x="285749" y="115888"/>
            <a:ext cx="86788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sz="2000" b="1" dirty="0">
                <a:solidFill>
                  <a:srgbClr val="000000"/>
                </a:solidFill>
                <a:latin typeface="Calibri" pitchFamily="34" charset="0"/>
              </a:rPr>
              <a:t>TOTAL GROCERY SECTOR VALUE SHARE &amp; GROWTH </a:t>
            </a:r>
            <a:r>
              <a:rPr lang="en-GB" sz="2000" b="1" dirty="0" smtClean="0">
                <a:solidFill>
                  <a:srgbClr val="000000"/>
                </a:solidFill>
                <a:latin typeface="Calibri" pitchFamily="34" charset="0"/>
              </a:rPr>
              <a:t>12W/E</a:t>
            </a:r>
            <a:endParaRPr lang="en-GB" sz="2000" b="1" dirty="0">
              <a:latin typeface="Calibri" pitchFamily="34" charset="0"/>
            </a:endParaRPr>
          </a:p>
        </p:txBody>
      </p:sp>
      <p:sp>
        <p:nvSpPr>
          <p:cNvPr id="30727"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BD2A78CF-B91F-4B3E-A32C-0123BC139183}" type="slidenum">
              <a:rPr lang="en-GB" sz="1000">
                <a:solidFill>
                  <a:srgbClr val="989898"/>
                </a:solidFill>
                <a:ea typeface="ヒラギノ角ゴ Pro W3"/>
                <a:cs typeface="ヒラギノ角ゴ Pro W3"/>
              </a:rPr>
              <a:pPr algn="r"/>
              <a:t>6</a:t>
            </a:fld>
            <a:endParaRPr lang="en-GB" sz="1000">
              <a:solidFill>
                <a:srgbClr val="989898"/>
              </a:solidFill>
              <a:ea typeface="ヒラギノ角ゴ Pro W3"/>
              <a:cs typeface="ヒラギノ角ゴ Pro W3"/>
            </a:endParaRPr>
          </a:p>
        </p:txBody>
      </p:sp>
      <p:sp>
        <p:nvSpPr>
          <p:cNvPr id="2" name="Rectangle 1"/>
          <p:cNvSpPr/>
          <p:nvPr/>
        </p:nvSpPr>
        <p:spPr>
          <a:xfrm>
            <a:off x="193478" y="578667"/>
            <a:ext cx="8410970" cy="646331"/>
          </a:xfrm>
          <a:prstGeom prst="rect">
            <a:avLst/>
          </a:prstGeom>
        </p:spPr>
        <p:txBody>
          <a:bodyPr wrap="square">
            <a:spAutoFit/>
          </a:bodyPr>
          <a:lstStyle/>
          <a:p>
            <a:r>
              <a:rPr lang="en-GB" dirty="0" smtClean="0">
                <a:solidFill>
                  <a:schemeClr val="tx2"/>
                </a:solidFill>
                <a:latin typeface="Calibri" pitchFamily="34" charset="0"/>
              </a:rPr>
              <a:t>Grocery </a:t>
            </a:r>
            <a:r>
              <a:rPr lang="en-GB" dirty="0">
                <a:solidFill>
                  <a:schemeClr val="tx2"/>
                </a:solidFill>
                <a:latin typeface="Calibri" pitchFamily="34" charset="0"/>
              </a:rPr>
              <a:t>Market’s decline has been driven by the performance of Frozen Food,  Alcohol, Healthcare and Household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5"/>
          <p:cNvGraphicFramePr>
            <a:graphicFrameLocks noChangeAspect="1"/>
          </p:cNvGraphicFramePr>
          <p:nvPr/>
        </p:nvGraphicFramePr>
        <p:xfrm>
          <a:off x="190500" y="1290638"/>
          <a:ext cx="8861425" cy="4852987"/>
        </p:xfrm>
        <a:graphic>
          <a:graphicData uri="http://schemas.openxmlformats.org/presentationml/2006/ole">
            <mc:AlternateContent xmlns:mc="http://schemas.openxmlformats.org/markup-compatibility/2006">
              <mc:Choice xmlns:v="urn:schemas-microsoft-com:vml" Requires="v">
                <p:oleObj spid="_x0000_s31809" r:id="rId4" imgW="8864352" imgH="4852837" progId="Excel.Chart.8">
                  <p:embed/>
                </p:oleObj>
              </mc:Choice>
              <mc:Fallback>
                <p:oleObj r:id="rId4" imgW="8864352" imgH="4852837" progId="Excel.Char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1290638"/>
                        <a:ext cx="8861425"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7" name="TextBox 8"/>
          <p:cNvSpPr txBox="1">
            <a:spLocks noChangeArrowheads="1"/>
          </p:cNvSpPr>
          <p:nvPr/>
        </p:nvSpPr>
        <p:spPr bwMode="auto">
          <a:xfrm>
            <a:off x="85725" y="1071563"/>
            <a:ext cx="39688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sz="1400" b="1" dirty="0">
                <a:solidFill>
                  <a:srgbClr val="000000"/>
                </a:solidFill>
              </a:rPr>
              <a:t>12w Total Grocery - value </a:t>
            </a:r>
            <a:r>
              <a:rPr lang="en-GB" sz="1400" b="1" dirty="0" smtClean="0">
                <a:solidFill>
                  <a:srgbClr val="000000"/>
                </a:solidFill>
              </a:rPr>
              <a:t>% </a:t>
            </a:r>
            <a:r>
              <a:rPr lang="en-GB" sz="1400" b="1" dirty="0" err="1" smtClean="0">
                <a:solidFill>
                  <a:srgbClr val="000000"/>
                </a:solidFill>
              </a:rPr>
              <a:t>chg</a:t>
            </a:r>
            <a:r>
              <a:rPr lang="en-GB" sz="1400" b="1" dirty="0" smtClean="0">
                <a:solidFill>
                  <a:srgbClr val="000000"/>
                </a:solidFill>
              </a:rPr>
              <a:t> </a:t>
            </a:r>
            <a:r>
              <a:rPr lang="en-GB" sz="1400" b="1" dirty="0">
                <a:solidFill>
                  <a:srgbClr val="000000"/>
                </a:solidFill>
              </a:rPr>
              <a:t>by category</a:t>
            </a:r>
          </a:p>
        </p:txBody>
      </p:sp>
      <p:sp>
        <p:nvSpPr>
          <p:cNvPr id="31748" name="Rectangle 2"/>
          <p:cNvSpPr>
            <a:spLocks noChangeArrowheads="1"/>
          </p:cNvSpPr>
          <p:nvPr/>
        </p:nvSpPr>
        <p:spPr bwMode="auto">
          <a:xfrm>
            <a:off x="179388" y="106363"/>
            <a:ext cx="8750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sz="2000" b="1" dirty="0" smtClean="0">
                <a:solidFill>
                  <a:schemeClr val="bg2"/>
                </a:solidFill>
                <a:latin typeface="Calibri" pitchFamily="34" charset="0"/>
              </a:rPr>
              <a:t>ANALYSIS </a:t>
            </a:r>
            <a:r>
              <a:rPr lang="en-GB" sz="2000" b="1" dirty="0">
                <a:solidFill>
                  <a:schemeClr val="bg2"/>
                </a:solidFill>
                <a:latin typeface="Calibri" pitchFamily="34" charset="0"/>
              </a:rPr>
              <a:t>BY CATEGORY - GROWTH/DECLINE?</a:t>
            </a:r>
          </a:p>
          <a:p>
            <a:r>
              <a:rPr lang="en-GB" sz="2000" dirty="0" smtClean="0">
                <a:solidFill>
                  <a:schemeClr val="tx2"/>
                </a:solidFill>
                <a:latin typeface="Calibri" pitchFamily="34" charset="0"/>
              </a:rPr>
              <a:t>Chilled </a:t>
            </a:r>
            <a:r>
              <a:rPr lang="en-GB" sz="2000" dirty="0">
                <a:solidFill>
                  <a:schemeClr val="tx2"/>
                </a:solidFill>
                <a:latin typeface="Calibri" pitchFamily="34" charset="0"/>
              </a:rPr>
              <a:t>Bakery and Fresh Fish have  grown, on the back of decline </a:t>
            </a:r>
            <a:r>
              <a:rPr lang="en-GB" sz="2000" dirty="0" smtClean="0">
                <a:solidFill>
                  <a:schemeClr val="tx2"/>
                </a:solidFill>
                <a:latin typeface="Calibri" pitchFamily="34" charset="0"/>
              </a:rPr>
              <a:t>for Frozen </a:t>
            </a:r>
            <a:r>
              <a:rPr lang="en-GB" sz="2000" dirty="0">
                <a:solidFill>
                  <a:schemeClr val="tx2"/>
                </a:solidFill>
                <a:latin typeface="Calibri" pitchFamily="34" charset="0"/>
              </a:rPr>
              <a:t>Categories</a:t>
            </a:r>
          </a:p>
        </p:txBody>
      </p:sp>
      <p:sp>
        <p:nvSpPr>
          <p:cNvPr id="31749" name="Rectangle 7"/>
          <p:cNvSpPr>
            <a:spLocks noChangeArrowheads="1"/>
          </p:cNvSpPr>
          <p:nvPr/>
        </p:nvSpPr>
        <p:spPr bwMode="auto">
          <a:xfrm rot="-3662498">
            <a:off x="4070350" y="4732338"/>
            <a:ext cx="968375" cy="215900"/>
          </a:xfrm>
          <a:prstGeom prst="rect">
            <a:avLst/>
          </a:prstGeom>
          <a:solidFill>
            <a:schemeClr val="accent1">
              <a:alpha val="3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50"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D18A75BE-6D8B-43BC-9E4B-DB9FDFD8C422}" type="slidenum">
              <a:rPr lang="en-GB" sz="1000">
                <a:solidFill>
                  <a:srgbClr val="989898"/>
                </a:solidFill>
                <a:ea typeface="ヒラギノ角ゴ Pro W3"/>
                <a:cs typeface="ヒラギノ角ゴ Pro W3"/>
              </a:rPr>
              <a:pPr algn="r"/>
              <a:t>7</a:t>
            </a:fld>
            <a:endParaRPr lang="en-GB" sz="1000">
              <a:solidFill>
                <a:srgbClr val="989898"/>
              </a:solidFill>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5"/>
          <p:cNvGraphicFramePr>
            <a:graphicFrameLocks noChangeAspect="1"/>
          </p:cNvGraphicFramePr>
          <p:nvPr>
            <p:extLst>
              <p:ext uri="{D42A27DB-BD31-4B8C-83A1-F6EECF244321}">
                <p14:modId xmlns:p14="http://schemas.microsoft.com/office/powerpoint/2010/main" val="1173137838"/>
              </p:ext>
            </p:extLst>
          </p:nvPr>
        </p:nvGraphicFramePr>
        <p:xfrm>
          <a:off x="26988" y="1108075"/>
          <a:ext cx="9158287" cy="5334000"/>
        </p:xfrm>
        <a:graphic>
          <a:graphicData uri="http://schemas.openxmlformats.org/presentationml/2006/ole">
            <mc:AlternateContent xmlns:mc="http://schemas.openxmlformats.org/markup-compatibility/2006">
              <mc:Choice xmlns:v="urn:schemas-microsoft-com:vml" Requires="v">
                <p:oleObj spid="_x0000_s251939" name="Chart" r:id="rId4" imgW="9124950" imgH="5314950" progId="Excel.Chart.8">
                  <p:embed/>
                </p:oleObj>
              </mc:Choice>
              <mc:Fallback>
                <p:oleObj name="Chart" r:id="rId4" imgW="9124950" imgH="5314950" progId="Excel.Chart.8">
                  <p:embed/>
                  <p:pic>
                    <p:nvPicPr>
                      <p:cNvPr id="0" name=""/>
                      <p:cNvPicPr>
                        <a:picLocks noChangeAspect="1" noChangeArrowheads="1"/>
                      </p:cNvPicPr>
                      <p:nvPr/>
                    </p:nvPicPr>
                    <p:blipFill>
                      <a:blip r:embed="rId5"/>
                      <a:srcRect/>
                      <a:stretch>
                        <a:fillRect/>
                      </a:stretch>
                    </p:blipFill>
                    <p:spPr bwMode="auto">
                      <a:xfrm>
                        <a:off x="26988" y="1108075"/>
                        <a:ext cx="9158287"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1" name="Rectangle 53"/>
          <p:cNvSpPr>
            <a:spLocks noChangeArrowheads="1"/>
          </p:cNvSpPr>
          <p:nvPr/>
        </p:nvSpPr>
        <p:spPr bwMode="auto">
          <a:xfrm>
            <a:off x="285750"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r" eaLnBrk="0" hangingPunct="0"/>
            <a:endParaRPr lang="en-US" sz="2200">
              <a:solidFill>
                <a:srgbClr val="000000"/>
              </a:solidFill>
            </a:endParaRPr>
          </a:p>
        </p:txBody>
      </p:sp>
      <p:sp>
        <p:nvSpPr>
          <p:cNvPr id="32772" name="TextBox 8"/>
          <p:cNvSpPr txBox="1">
            <a:spLocks noChangeArrowheads="1"/>
          </p:cNvSpPr>
          <p:nvPr/>
        </p:nvSpPr>
        <p:spPr bwMode="auto">
          <a:xfrm>
            <a:off x="395536" y="1071563"/>
            <a:ext cx="43556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sz="1400" b="1" dirty="0" smtClean="0">
                <a:solidFill>
                  <a:srgbClr val="000000"/>
                </a:solidFill>
              </a:rPr>
              <a:t>Inflation by category (selection) – 12 week period</a:t>
            </a:r>
            <a:endParaRPr lang="en-GB" sz="1400" b="1" dirty="0">
              <a:solidFill>
                <a:srgbClr val="000000"/>
              </a:solidFill>
            </a:endParaRPr>
          </a:p>
        </p:txBody>
      </p:sp>
      <p:sp>
        <p:nvSpPr>
          <p:cNvPr id="32773" name="Rectangle 2"/>
          <p:cNvSpPr>
            <a:spLocks noChangeArrowheads="1"/>
          </p:cNvSpPr>
          <p:nvPr/>
        </p:nvSpPr>
        <p:spPr bwMode="auto">
          <a:xfrm>
            <a:off x="85725" y="115888"/>
            <a:ext cx="87503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sz="2000" b="1" dirty="0" smtClean="0">
                <a:solidFill>
                  <a:schemeClr val="bg2"/>
                </a:solidFill>
                <a:latin typeface="Calibri" pitchFamily="34" charset="0"/>
              </a:rPr>
              <a:t>Large majority of markets seeing price inflation </a:t>
            </a:r>
            <a:endParaRPr lang="en-GB" sz="2000" dirty="0">
              <a:latin typeface="Calibri" pitchFamily="34" charset="0"/>
            </a:endParaRPr>
          </a:p>
        </p:txBody>
      </p:sp>
      <p:sp>
        <p:nvSpPr>
          <p:cNvPr id="32774" name="Rectangle 11"/>
          <p:cNvSpPr>
            <a:spLocks noChangeArrowheads="1"/>
          </p:cNvSpPr>
          <p:nvPr/>
        </p:nvSpPr>
        <p:spPr bwMode="auto">
          <a:xfrm rot="-3662498">
            <a:off x="3968750" y="4610740"/>
            <a:ext cx="984250" cy="158750"/>
          </a:xfrm>
          <a:prstGeom prst="rect">
            <a:avLst/>
          </a:prstGeom>
          <a:solidFill>
            <a:schemeClr val="accent1">
              <a:alpha val="3294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75"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680D5E83-BDCF-4D10-A178-EE7F311AE054}" type="slidenum">
              <a:rPr lang="en-GB" sz="1000">
                <a:solidFill>
                  <a:srgbClr val="989898"/>
                </a:solidFill>
                <a:ea typeface="ヒラギノ角ゴ Pro W3"/>
                <a:cs typeface="ヒラギノ角ゴ Pro W3"/>
              </a:rPr>
              <a:pPr algn="r"/>
              <a:t>8</a:t>
            </a:fld>
            <a:endParaRPr lang="en-GB" sz="1000">
              <a:solidFill>
                <a:srgbClr val="989898"/>
              </a:solidFill>
              <a:ea typeface="ヒラギノ角ゴ Pro W3"/>
              <a:cs typeface="ヒラギノ角ゴ Pro W3"/>
            </a:endParaRPr>
          </a:p>
        </p:txBody>
      </p:sp>
      <p:pic>
        <p:nvPicPr>
          <p:cNvPr id="15258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650" y="612577"/>
            <a:ext cx="27241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460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8"/>
          <p:cNvSpPr txBox="1">
            <a:spLocks noChangeArrowheads="1"/>
          </p:cNvSpPr>
          <p:nvPr/>
        </p:nvSpPr>
        <p:spPr bwMode="auto">
          <a:xfrm>
            <a:off x="85725" y="1071563"/>
            <a:ext cx="36054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GB" sz="1400" b="1" dirty="0">
                <a:solidFill>
                  <a:srgbClr val="000000"/>
                </a:solidFill>
              </a:rPr>
              <a:t>% change year on year – 12 week period</a:t>
            </a:r>
          </a:p>
        </p:txBody>
      </p:sp>
      <p:sp>
        <p:nvSpPr>
          <p:cNvPr id="34819" name="Rectangle 2"/>
          <p:cNvSpPr>
            <a:spLocks noChangeArrowheads="1"/>
          </p:cNvSpPr>
          <p:nvPr/>
        </p:nvSpPr>
        <p:spPr bwMode="auto">
          <a:xfrm>
            <a:off x="214313" y="115888"/>
            <a:ext cx="8750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sz="2000" b="1" dirty="0">
                <a:solidFill>
                  <a:schemeClr val="bg2"/>
                </a:solidFill>
                <a:latin typeface="Calibri" pitchFamily="34" charset="0"/>
              </a:rPr>
              <a:t>CHANGE IN INFLATION RATES AND HOUSEHOLD SPEND 12 W/E </a:t>
            </a:r>
          </a:p>
          <a:p>
            <a:r>
              <a:rPr lang="en-GB" sz="2000" dirty="0" smtClean="0">
                <a:solidFill>
                  <a:schemeClr val="tx2"/>
                </a:solidFill>
                <a:latin typeface="Calibri" pitchFamily="34" charset="0"/>
              </a:rPr>
              <a:t>As inflation rises, Household spend remains flat as consumers battle rising inflation by looking for options to spend less</a:t>
            </a:r>
            <a:endParaRPr lang="en-GB" sz="2000" dirty="0">
              <a:solidFill>
                <a:schemeClr val="tx2"/>
              </a:solidFill>
              <a:latin typeface="Calibri" pitchFamily="34" charset="0"/>
            </a:endParaRPr>
          </a:p>
        </p:txBody>
      </p:sp>
      <p:sp>
        <p:nvSpPr>
          <p:cNvPr id="34820"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85E81271-5E2C-4505-A21B-1BF8D505097A}" type="slidenum">
              <a:rPr lang="en-GB" sz="1000">
                <a:solidFill>
                  <a:srgbClr val="989898"/>
                </a:solidFill>
                <a:ea typeface="ヒラギノ角ゴ Pro W3"/>
                <a:cs typeface="ヒラギノ角ゴ Pro W3"/>
              </a:rPr>
              <a:pPr algn="r"/>
              <a:t>9</a:t>
            </a:fld>
            <a:endParaRPr lang="en-GB" sz="1000">
              <a:solidFill>
                <a:srgbClr val="989898"/>
              </a:solidFill>
              <a:ea typeface="ヒラギノ角ゴ Pro W3"/>
              <a:cs typeface="ヒラギノ角ゴ Pro W3"/>
            </a:endParaRPr>
          </a:p>
        </p:txBody>
      </p:sp>
      <p:graphicFrame>
        <p:nvGraphicFramePr>
          <p:cNvPr id="34821" name="Object 2"/>
          <p:cNvGraphicFramePr>
            <a:graphicFrameLocks noChangeAspect="1"/>
          </p:cNvGraphicFramePr>
          <p:nvPr/>
        </p:nvGraphicFramePr>
        <p:xfrm>
          <a:off x="36513" y="1506538"/>
          <a:ext cx="8963025" cy="4565650"/>
        </p:xfrm>
        <a:graphic>
          <a:graphicData uri="http://schemas.openxmlformats.org/presentationml/2006/ole">
            <mc:AlternateContent xmlns:mc="http://schemas.openxmlformats.org/markup-compatibility/2006">
              <mc:Choice xmlns:v="urn:schemas-microsoft-com:vml" Requires="v">
                <p:oleObj spid="_x0000_s253983" r:id="rId4" imgW="8961897" imgH="4566300" progId="Excel.Chart.8">
                  <p:embed/>
                </p:oleObj>
              </mc:Choice>
              <mc:Fallback>
                <p:oleObj r:id="rId4" imgW="8961897" imgH="45663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 y="1506538"/>
                        <a:ext cx="8963025"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79276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4_Default Design">
  <a:themeElements>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4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11">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12">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Default Design">
  <a:themeElements>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4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11">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12">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5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6_Default Design">
  <a:themeElements>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4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11">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12">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8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9_Default Design">
  <a:themeElements>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4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11">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12">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0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1_Default Design">
  <a:themeElements>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4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11">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12">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2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3_Default Design">
  <a:themeElements>
    <a:clrScheme name="4_Default Design 1">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Default Design 1">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2">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3">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4_Default Design">
  <a:themeElements>
    <a:clrScheme name="4_Default Design 1">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Default Design 1">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2">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3">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5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Default Design">
  <a:themeElements>
    <a:clrScheme name="1_Default Design 3">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1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1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1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1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1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1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1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1_Default Design 1">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1_Default Design 2">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1_Default Design 3">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Default Design">
  <a:themeElements>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4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11">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12">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Default Design">
  <a:themeElements>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4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11">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12">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Default Theme</Template>
  <TotalTime>12170</TotalTime>
  <Words>843</Words>
  <Application>Microsoft Office PowerPoint</Application>
  <PresentationFormat>On-screen Show (4:3)</PresentationFormat>
  <Paragraphs>127</Paragraphs>
  <Slides>27</Slides>
  <Notes>6</Notes>
  <HiddenSlides>0</HiddenSlides>
  <MMClips>0</MMClips>
  <ScaleCrop>false</ScaleCrop>
  <HeadingPairs>
    <vt:vector size="8" baseType="variant">
      <vt:variant>
        <vt:lpstr>Fonts Used</vt:lpstr>
      </vt:variant>
      <vt:variant>
        <vt:i4>6</vt:i4>
      </vt:variant>
      <vt:variant>
        <vt:lpstr>Theme</vt:lpstr>
      </vt:variant>
      <vt:variant>
        <vt:i4>23</vt:i4>
      </vt:variant>
      <vt:variant>
        <vt:lpstr>Embedded OLE Servers</vt:lpstr>
      </vt:variant>
      <vt:variant>
        <vt:i4>3</vt:i4>
      </vt:variant>
      <vt:variant>
        <vt:lpstr>Slide Titles</vt:lpstr>
      </vt:variant>
      <vt:variant>
        <vt:i4>27</vt:i4>
      </vt:variant>
    </vt:vector>
  </HeadingPairs>
  <TitlesOfParts>
    <vt:vector size="59" baseType="lpstr">
      <vt:lpstr>MS PGothic</vt:lpstr>
      <vt:lpstr>MS PGothic</vt:lpstr>
      <vt:lpstr>Arial</vt:lpstr>
      <vt:lpstr>Calibri</vt:lpstr>
      <vt:lpstr>Times New Roman</vt:lpstr>
      <vt:lpstr>ヒラギノ角ゴ Pro W3</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1_Default Design</vt:lpstr>
      <vt:lpstr>Microsoft Excel Chart</vt:lpstr>
      <vt:lpstr>Chart</vt:lpstr>
      <vt:lpstr>Worksheet</vt:lpstr>
      <vt:lpstr>PowerPoint Presentation</vt:lpstr>
      <vt:lpstr>OVERVIEW</vt:lpstr>
      <vt:lpstr>TOTAL IRISH GROCERY MARKET VALUE AND GROWTH 52 &amp;12 W/E</vt:lpstr>
      <vt:lpstr>TOTAL IRISH GROCERY VOLUME SALES AND GROWTH 52 &amp;12 W/E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TOTAL GROCERY - % PACKS SOLD ON DEAL – 52 W/E Shoppers perceive the % packs sold on deal is consistent over time </vt:lpstr>
      <vt:lpstr>TOTAL GROCERY - SOLD ON DEAL TRENDED 12W/E We haven’t seen much change in the proportion of sales on deal with more consistent promotional activity across retailers</vt:lpstr>
      <vt:lpstr>PowerPoint Presentation</vt:lpstr>
      <vt:lpstr>TOTAL CROSS BORDER – SHARE OF ROI GROCERY Cross Border Sales continue to decline - now making up just 2% of Sales (€182m)</vt:lpstr>
      <vt:lpstr>PowerPoint Presentation</vt:lpstr>
      <vt:lpstr>PowerPoint Presentation</vt:lpstr>
      <vt:lpstr>PowerPoint Presentation</vt:lpstr>
      <vt:lpstr>TOTAL UK GROCERY – VALUE SALES UK market showing growth year on year as inflation plays a part</vt:lpstr>
      <vt:lpstr>UK MARKET GROWTH AND INFLATION</vt:lpstr>
      <vt:lpstr>PRIVATE LABEL % MARKET SHARE  Private label also rising in the UK and now almost 50% of spend </vt:lpstr>
    </vt:vector>
  </TitlesOfParts>
  <Company>tns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olga.berezina</dc:creator>
  <cp:lastModifiedBy>Kate OSullivan</cp:lastModifiedBy>
  <cp:revision>577</cp:revision>
  <dcterms:created xsi:type="dcterms:W3CDTF">2011-05-16T10:38:55Z</dcterms:created>
  <dcterms:modified xsi:type="dcterms:W3CDTF">2016-11-07T15:37:34Z</dcterms:modified>
</cp:coreProperties>
</file>