
<file path=[Content_Types].xml><?xml version="1.0" encoding="utf-8"?>
<Types xmlns="http://schemas.openxmlformats.org/package/2006/content-types">
  <Default Extension="png" ContentType="image/png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3.xml" ContentType="application/vnd.openxmlformats-officedocument.themeOverride+xml"/>
  <Override PartName="/ppt/charts/chart6.xml" ContentType="application/vnd.openxmlformats-officedocument.drawingml.chart+xml"/>
  <Override PartName="/ppt/theme/themeOverride4.xml" ContentType="application/vnd.openxmlformats-officedocument.themeOverride+xml"/>
  <Override PartName="/ppt/charts/chart7.xml" ContentType="application/vnd.openxmlformats-officedocument.drawingml.chart+xml"/>
  <Override PartName="/ppt/theme/themeOverride5.xml" ContentType="application/vnd.openxmlformats-officedocument.themeOverride+xml"/>
  <Override PartName="/ppt/charts/chart8.xml" ContentType="application/vnd.openxmlformats-officedocument.drawingml.chart+xml"/>
  <Override PartName="/ppt/theme/themeOverride6.xml" ContentType="application/vnd.openxmlformats-officedocument.themeOverride+xml"/>
  <Override PartName="/ppt/charts/chart9.xml" ContentType="application/vnd.openxmlformats-officedocument.drawingml.chart+xml"/>
  <Override PartName="/ppt/theme/themeOverride7.xml" ContentType="application/vnd.openxmlformats-officedocument.themeOverride+xml"/>
  <Override PartName="/ppt/charts/chart10.xml" ContentType="application/vnd.openxmlformats-officedocument.drawingml.chart+xml"/>
  <Override PartName="/ppt/theme/themeOverride8.xml" ContentType="application/vnd.openxmlformats-officedocument.themeOverride+xml"/>
  <Override PartName="/ppt/charts/chart11.xml" ContentType="application/vnd.openxmlformats-officedocument.drawingml.chart+xml"/>
  <Override PartName="/ppt/theme/themeOverride9.xml" ContentType="application/vnd.openxmlformats-officedocument.themeOverride+xml"/>
  <Override PartName="/ppt/charts/chart12.xml" ContentType="application/vnd.openxmlformats-officedocument.drawingml.chart+xml"/>
  <Override PartName="/ppt/theme/themeOverride10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58" r:id="rId3"/>
    <p:sldId id="259" r:id="rId4"/>
    <p:sldId id="260" r:id="rId5"/>
    <p:sldId id="261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6" r:id="rId15"/>
    <p:sldId id="287" r:id="rId16"/>
    <p:sldId id="288" r:id="rId17"/>
    <p:sldId id="289" r:id="rId18"/>
    <p:sldId id="285" r:id="rId19"/>
    <p:sldId id="273" r:id="rId20"/>
    <p:sldId id="274" r:id="rId21"/>
    <p:sldId id="275" r:id="rId22"/>
    <p:sldId id="276" r:id="rId23"/>
    <p:sldId id="293" r:id="rId24"/>
  </p:sldIdLst>
  <p:sldSz cx="9144000" cy="6858000" type="screen4x3"/>
  <p:notesSz cx="6724650" cy="97742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CC99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8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9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2.xlsx"/><Relationship Id="rId1" Type="http://schemas.openxmlformats.org/officeDocument/2006/relationships/themeOverride" Target="../theme/themeOverride10.xm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3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4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5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6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9.xlsx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7858942065491177E-2"/>
          <c:y val="2.9850746268656716E-2"/>
          <c:w val="0.93450881612090675"/>
          <c:h val="0.92324093816631125"/>
        </c:manualLayout>
      </c:layout>
      <c:barChart>
        <c:barDir val="col"/>
        <c:grouping val="percentStacked"/>
        <c:varyColors val="0"/>
        <c:ser>
          <c:idx val="0"/>
          <c:order val="0"/>
          <c:spPr>
            <a:solidFill>
              <a:srgbClr val="008FC5"/>
            </a:solidFill>
            <a:ln w="25905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Column1</c:v>
                </c:pt>
                <c:pt idx="1">
                  <c:v>Column2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44</c:v>
                </c:pt>
                <c:pt idx="1">
                  <c:v>37</c:v>
                </c:pt>
              </c:numCache>
            </c:numRef>
          </c:val>
        </c:ser>
        <c:ser>
          <c:idx val="1"/>
          <c:order val="1"/>
          <c:spPr>
            <a:solidFill>
              <a:srgbClr val="D9006F"/>
            </a:solidFill>
            <a:ln w="25905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Column1</c:v>
                </c:pt>
                <c:pt idx="1">
                  <c:v>Column2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33</c:v>
                </c:pt>
                <c:pt idx="1">
                  <c:v>35</c:v>
                </c:pt>
              </c:numCache>
            </c:numRef>
          </c:val>
        </c:ser>
        <c:ser>
          <c:idx val="2"/>
          <c:order val="2"/>
          <c:spPr>
            <a:solidFill>
              <a:srgbClr val="00CC99"/>
            </a:solidFill>
            <a:ln w="12700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Column1</c:v>
                </c:pt>
                <c:pt idx="1">
                  <c:v>Column2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0">
                  <c:v>23</c:v>
                </c:pt>
                <c:pt idx="1">
                  <c:v>27</c:v>
                </c:pt>
              </c:numCache>
            </c:numRef>
          </c:val>
        </c:ser>
        <c:ser>
          <c:idx val="3"/>
          <c:order val="3"/>
          <c:spPr>
            <a:solidFill>
              <a:srgbClr val="92D050"/>
            </a:solidFill>
            <a:ln w="19050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Column1</c:v>
                </c:pt>
                <c:pt idx="1">
                  <c:v>Column2</c:v>
                </c:pt>
              </c:strCache>
            </c:strRef>
          </c:cat>
          <c:val>
            <c:numRef>
              <c:f>Sheet1!$B$5:$C$5</c:f>
              <c:numCache>
                <c:formatCode>General</c:formatCode>
                <c:ptCount val="2"/>
              </c:numCache>
            </c:numRef>
          </c:val>
        </c:ser>
        <c:ser>
          <c:idx val="4"/>
          <c:order val="4"/>
          <c:spPr>
            <a:solidFill>
              <a:srgbClr val="FF6E1E"/>
            </a:solidFill>
            <a:ln w="12700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Sheet1!$B$1:$C$1</c:f>
              <c:strCache>
                <c:ptCount val="2"/>
                <c:pt idx="0">
                  <c:v>Column1</c:v>
                </c:pt>
                <c:pt idx="1">
                  <c:v>Column2</c:v>
                </c:pt>
              </c:strCache>
            </c:strRef>
          </c:cat>
          <c:val>
            <c:numRef>
              <c:f>Sheet1!$B$6:$C$6</c:f>
              <c:numCache>
                <c:formatCode>General</c:formatCode>
                <c:ptCount val="2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68488952"/>
        <c:axId val="288823528"/>
      </c:barChart>
      <c:catAx>
        <c:axId val="16848895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one"/>
        <c:crossAx val="288823528"/>
        <c:crosses val="autoZero"/>
        <c:auto val="1"/>
        <c:lblAlgn val="ctr"/>
        <c:lblOffset val="100"/>
        <c:noMultiLvlLbl val="0"/>
      </c:catAx>
      <c:valAx>
        <c:axId val="288823528"/>
        <c:scaling>
          <c:orientation val="maxMin"/>
        </c:scaling>
        <c:delete val="1"/>
        <c:axPos val="l"/>
        <c:numFmt formatCode="0%" sourceLinked="1"/>
        <c:majorTickMark val="out"/>
        <c:minorTickMark val="none"/>
        <c:tickLblPos val="none"/>
        <c:crossAx val="168488952"/>
        <c:crosses val="autoZero"/>
        <c:crossBetween val="between"/>
      </c:valAx>
      <c:spPr>
        <a:noFill/>
        <a:ln w="2590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8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3190812598787085E-4"/>
          <c:y val="2.9850746268656716E-2"/>
          <c:w val="0.98193583065933865"/>
          <c:h val="0.9232409381663112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Difficulty in comparing products</c:v>
                </c:pt>
              </c:strCache>
            </c:strRef>
          </c:tx>
          <c:spPr>
            <a:solidFill>
              <a:srgbClr val="008FC5"/>
            </a:solidFill>
            <a:ln w="9525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Sheet1!$B$2:$R$2</c:f>
              <c:numCache>
                <c:formatCode>General</c:formatCode>
                <c:ptCount val="17"/>
                <c:pt idx="0" formatCode="0">
                  <c:v>68</c:v>
                </c:pt>
                <c:pt idx="1">
                  <c:v>23</c:v>
                </c:pt>
                <c:pt idx="3" formatCode="0">
                  <c:v>76</c:v>
                </c:pt>
                <c:pt idx="4">
                  <c:v>29</c:v>
                </c:pt>
                <c:pt idx="6" formatCode="0">
                  <c:v>63</c:v>
                </c:pt>
                <c:pt idx="7">
                  <c:v>25</c:v>
                </c:pt>
                <c:pt idx="9" formatCode="0">
                  <c:v>72</c:v>
                </c:pt>
                <c:pt idx="10">
                  <c:v>18</c:v>
                </c:pt>
                <c:pt idx="12" formatCode="0">
                  <c:v>78</c:v>
                </c:pt>
                <c:pt idx="13">
                  <c:v>21</c:v>
                </c:pt>
                <c:pt idx="15" formatCode="0">
                  <c:v>65</c:v>
                </c:pt>
                <c:pt idx="16">
                  <c:v>24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Distrust of price offered</c:v>
                </c:pt>
              </c:strCache>
            </c:strRef>
          </c:tx>
          <c:spPr>
            <a:solidFill>
              <a:srgbClr val="D9006F"/>
            </a:solidFill>
            <a:ln w="9525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Sheet1!$B$3:$R$3</c:f>
              <c:numCache>
                <c:formatCode>General</c:formatCode>
                <c:ptCount val="17"/>
                <c:pt idx="0" formatCode="0">
                  <c:v>10</c:v>
                </c:pt>
                <c:pt idx="1">
                  <c:v>21</c:v>
                </c:pt>
                <c:pt idx="3" formatCode="0">
                  <c:v>11</c:v>
                </c:pt>
                <c:pt idx="4">
                  <c:v>22</c:v>
                </c:pt>
                <c:pt idx="6" formatCode="0">
                  <c:v>13</c:v>
                </c:pt>
                <c:pt idx="7">
                  <c:v>23</c:v>
                </c:pt>
                <c:pt idx="9" formatCode="0">
                  <c:v>11</c:v>
                </c:pt>
                <c:pt idx="10">
                  <c:v>23</c:v>
                </c:pt>
                <c:pt idx="12" formatCode="0">
                  <c:v>12</c:v>
                </c:pt>
                <c:pt idx="13">
                  <c:v>22</c:v>
                </c:pt>
                <c:pt idx="15" formatCode="0">
                  <c:v>11</c:v>
                </c:pt>
                <c:pt idx="16">
                  <c:v>19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Switching more hassle than the benefit</c:v>
                </c:pt>
              </c:strCache>
            </c:strRef>
          </c:tx>
          <c:spPr>
            <a:solidFill>
              <a:srgbClr val="62297B"/>
            </a:solidFill>
            <a:ln w="12700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Sheet1!$B$4:$R$4</c:f>
              <c:numCache>
                <c:formatCode>General</c:formatCode>
                <c:ptCount val="17"/>
                <c:pt idx="0" formatCode="0">
                  <c:v>9</c:v>
                </c:pt>
                <c:pt idx="1">
                  <c:v>16</c:v>
                </c:pt>
                <c:pt idx="3" formatCode="0">
                  <c:v>3</c:v>
                </c:pt>
                <c:pt idx="4">
                  <c:v>15</c:v>
                </c:pt>
                <c:pt idx="6" formatCode="0">
                  <c:v>7</c:v>
                </c:pt>
                <c:pt idx="7">
                  <c:v>14</c:v>
                </c:pt>
                <c:pt idx="9" formatCode="0">
                  <c:v>2</c:v>
                </c:pt>
                <c:pt idx="10">
                  <c:v>14</c:v>
                </c:pt>
                <c:pt idx="12" formatCode="0">
                  <c:v>2</c:v>
                </c:pt>
                <c:pt idx="13">
                  <c:v>9</c:v>
                </c:pt>
                <c:pt idx="15" formatCode="0">
                  <c:v>2</c:v>
                </c:pt>
                <c:pt idx="16">
                  <c:v>16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Don’t believe there is much difference between suppliers</c:v>
                </c:pt>
              </c:strCache>
            </c:strRef>
          </c:tx>
          <c:spPr>
            <a:solidFill>
              <a:srgbClr val="F79646"/>
            </a:solidFill>
            <a:ln w="9525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Sheet1!$B$5:$R$5</c:f>
              <c:numCache>
                <c:formatCode>General</c:formatCode>
                <c:ptCount val="17"/>
                <c:pt idx="0" formatCode="0">
                  <c:v>12</c:v>
                </c:pt>
                <c:pt idx="1">
                  <c:v>41</c:v>
                </c:pt>
                <c:pt idx="3" formatCode="0">
                  <c:v>11</c:v>
                </c:pt>
                <c:pt idx="4">
                  <c:v>34</c:v>
                </c:pt>
                <c:pt idx="6" formatCode="0">
                  <c:v>17</c:v>
                </c:pt>
                <c:pt idx="7">
                  <c:v>38</c:v>
                </c:pt>
                <c:pt idx="9" formatCode="0">
                  <c:v>15</c:v>
                </c:pt>
                <c:pt idx="10">
                  <c:v>45</c:v>
                </c:pt>
                <c:pt idx="12" formatCode="0">
                  <c:v>8</c:v>
                </c:pt>
                <c:pt idx="13">
                  <c:v>48</c:v>
                </c:pt>
                <c:pt idx="15" formatCode="0">
                  <c:v>22</c:v>
                </c:pt>
                <c:pt idx="16">
                  <c:v>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290594504"/>
        <c:axId val="290594896"/>
      </c:barChart>
      <c:catAx>
        <c:axId val="290594504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one"/>
        <c:crossAx val="290594896"/>
        <c:crosses val="autoZero"/>
        <c:auto val="1"/>
        <c:lblAlgn val="ctr"/>
        <c:lblOffset val="100"/>
        <c:noMultiLvlLbl val="0"/>
      </c:catAx>
      <c:valAx>
        <c:axId val="290594896"/>
        <c:scaling>
          <c:orientation val="maxMin"/>
        </c:scaling>
        <c:delete val="1"/>
        <c:axPos val="l"/>
        <c:numFmt formatCode="0%" sourceLinked="1"/>
        <c:majorTickMark val="out"/>
        <c:minorTickMark val="none"/>
        <c:tickLblPos val="none"/>
        <c:crossAx val="290594504"/>
        <c:crosses val="autoZero"/>
        <c:crossBetween val="between"/>
      </c:valAx>
      <c:spPr>
        <a:noFill/>
        <a:ln w="2590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8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3190812598787085E-4"/>
          <c:y val="2.9850746268656716E-2"/>
          <c:w val="0.98193583065933865"/>
          <c:h val="0.9232409381663112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Difficulty in comparing products</c:v>
                </c:pt>
              </c:strCache>
            </c:strRef>
          </c:tx>
          <c:spPr>
            <a:solidFill>
              <a:srgbClr val="008FC5"/>
            </a:solidFill>
            <a:ln w="9525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Sheet1!$B$2:$R$2</c:f>
              <c:numCache>
                <c:formatCode>General</c:formatCode>
                <c:ptCount val="17"/>
                <c:pt idx="0" formatCode="0">
                  <c:v>90</c:v>
                </c:pt>
                <c:pt idx="1">
                  <c:v>46</c:v>
                </c:pt>
                <c:pt idx="3" formatCode="0">
                  <c:v>78</c:v>
                </c:pt>
                <c:pt idx="4">
                  <c:v>35</c:v>
                </c:pt>
                <c:pt idx="6">
                  <c:v>43</c:v>
                </c:pt>
                <c:pt idx="7">
                  <c:v>20</c:v>
                </c:pt>
                <c:pt idx="9">
                  <c:v>65</c:v>
                </c:pt>
                <c:pt idx="10">
                  <c:v>21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Distrust of price offered</c:v>
                </c:pt>
              </c:strCache>
            </c:strRef>
          </c:tx>
          <c:spPr>
            <a:solidFill>
              <a:srgbClr val="D9006F"/>
            </a:solidFill>
            <a:ln w="9525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Sheet1!$B$3:$R$3</c:f>
              <c:numCache>
                <c:formatCode>General</c:formatCode>
                <c:ptCount val="17"/>
                <c:pt idx="0" formatCode="0">
                  <c:v>5</c:v>
                </c:pt>
                <c:pt idx="1">
                  <c:v>20</c:v>
                </c:pt>
                <c:pt idx="3" formatCode="0">
                  <c:v>6</c:v>
                </c:pt>
                <c:pt idx="4">
                  <c:v>19</c:v>
                </c:pt>
                <c:pt idx="6">
                  <c:v>6</c:v>
                </c:pt>
                <c:pt idx="7">
                  <c:v>13</c:v>
                </c:pt>
                <c:pt idx="9">
                  <c:v>3</c:v>
                </c:pt>
                <c:pt idx="10">
                  <c:v>15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Switching more hassle than the benefit</c:v>
                </c:pt>
              </c:strCache>
            </c:strRef>
          </c:tx>
          <c:spPr>
            <a:solidFill>
              <a:srgbClr val="62297B"/>
            </a:solidFill>
            <a:ln w="12700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Sheet1!$B$4:$R$4</c:f>
              <c:numCache>
                <c:formatCode>General</c:formatCode>
                <c:ptCount val="17"/>
                <c:pt idx="0" formatCode="0">
                  <c:v>2</c:v>
                </c:pt>
                <c:pt idx="1">
                  <c:v>11</c:v>
                </c:pt>
                <c:pt idx="3" formatCode="0">
                  <c:v>3</c:v>
                </c:pt>
                <c:pt idx="4">
                  <c:v>14</c:v>
                </c:pt>
                <c:pt idx="6">
                  <c:v>0</c:v>
                </c:pt>
                <c:pt idx="7">
                  <c:v>14</c:v>
                </c:pt>
                <c:pt idx="9">
                  <c:v>4</c:v>
                </c:pt>
                <c:pt idx="10">
                  <c:v>13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Don’t believe there is much difference between suppliers</c:v>
                </c:pt>
              </c:strCache>
            </c:strRef>
          </c:tx>
          <c:spPr>
            <a:solidFill>
              <a:srgbClr val="F79646"/>
            </a:solidFill>
            <a:ln w="9525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Sheet1!$B$5:$R$5</c:f>
              <c:numCache>
                <c:formatCode>General</c:formatCode>
                <c:ptCount val="17"/>
                <c:pt idx="0" formatCode="0">
                  <c:v>3</c:v>
                </c:pt>
                <c:pt idx="1">
                  <c:v>24</c:v>
                </c:pt>
                <c:pt idx="3" formatCode="0">
                  <c:v>13</c:v>
                </c:pt>
                <c:pt idx="4">
                  <c:v>32</c:v>
                </c:pt>
                <c:pt idx="6">
                  <c:v>52</c:v>
                </c:pt>
                <c:pt idx="7">
                  <c:v>53</c:v>
                </c:pt>
                <c:pt idx="9">
                  <c:v>29</c:v>
                </c:pt>
                <c:pt idx="10">
                  <c:v>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290596072"/>
        <c:axId val="290596464"/>
      </c:barChart>
      <c:catAx>
        <c:axId val="29059607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one"/>
        <c:crossAx val="290596464"/>
        <c:crosses val="autoZero"/>
        <c:auto val="1"/>
        <c:lblAlgn val="ctr"/>
        <c:lblOffset val="100"/>
        <c:noMultiLvlLbl val="0"/>
      </c:catAx>
      <c:valAx>
        <c:axId val="290596464"/>
        <c:scaling>
          <c:orientation val="maxMin"/>
        </c:scaling>
        <c:delete val="1"/>
        <c:axPos val="l"/>
        <c:numFmt formatCode="0%" sourceLinked="1"/>
        <c:majorTickMark val="out"/>
        <c:minorTickMark val="none"/>
        <c:tickLblPos val="none"/>
        <c:crossAx val="290596072"/>
        <c:crosses val="autoZero"/>
        <c:crossBetween val="between"/>
      </c:valAx>
      <c:spPr>
        <a:noFill/>
        <a:ln w="2590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8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3190812598787085E-4"/>
          <c:y val="2.9850746268656716E-2"/>
          <c:w val="0.98193583065933865"/>
          <c:h val="0.9232409381663112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Difficulty in comparing products</c:v>
                </c:pt>
              </c:strCache>
            </c:strRef>
          </c:tx>
          <c:spPr>
            <a:solidFill>
              <a:srgbClr val="008FC5"/>
            </a:solidFill>
            <a:ln w="9525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Sheet1!$B$2:$X$2</c:f>
              <c:numCache>
                <c:formatCode>General</c:formatCode>
                <c:ptCount val="23"/>
                <c:pt idx="0" formatCode="0">
                  <c:v>71</c:v>
                </c:pt>
                <c:pt idx="1">
                  <c:v>62</c:v>
                </c:pt>
                <c:pt idx="3" formatCode="0">
                  <c:v>58</c:v>
                </c:pt>
                <c:pt idx="4">
                  <c:v>53</c:v>
                </c:pt>
                <c:pt idx="6" formatCode="0">
                  <c:v>63</c:v>
                </c:pt>
                <c:pt idx="7">
                  <c:v>51</c:v>
                </c:pt>
                <c:pt idx="9" formatCode="0">
                  <c:v>66</c:v>
                </c:pt>
                <c:pt idx="10">
                  <c:v>48</c:v>
                </c:pt>
                <c:pt idx="12" formatCode="0">
                  <c:v>45</c:v>
                </c:pt>
                <c:pt idx="13">
                  <c:v>48</c:v>
                </c:pt>
                <c:pt idx="15" formatCode="0">
                  <c:v>46</c:v>
                </c:pt>
                <c:pt idx="16">
                  <c:v>44</c:v>
                </c:pt>
                <c:pt idx="18" formatCode="0">
                  <c:v>39</c:v>
                </c:pt>
                <c:pt idx="19">
                  <c:v>33</c:v>
                </c:pt>
                <c:pt idx="21" formatCode="0">
                  <c:v>39</c:v>
                </c:pt>
                <c:pt idx="22">
                  <c:v>31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Distrust of price offered</c:v>
                </c:pt>
              </c:strCache>
            </c:strRef>
          </c:tx>
          <c:spPr>
            <a:solidFill>
              <a:srgbClr val="D9006F"/>
            </a:solidFill>
            <a:ln w="9525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Sheet1!$B$3:$X$3</c:f>
              <c:numCache>
                <c:formatCode>General</c:formatCode>
                <c:ptCount val="23"/>
                <c:pt idx="0" formatCode="0">
                  <c:v>16</c:v>
                </c:pt>
                <c:pt idx="1">
                  <c:v>18</c:v>
                </c:pt>
                <c:pt idx="3" formatCode="0">
                  <c:v>25</c:v>
                </c:pt>
                <c:pt idx="4">
                  <c:v>28</c:v>
                </c:pt>
                <c:pt idx="6" formatCode="0">
                  <c:v>21</c:v>
                </c:pt>
                <c:pt idx="7">
                  <c:v>30</c:v>
                </c:pt>
                <c:pt idx="9" formatCode="0">
                  <c:v>12</c:v>
                </c:pt>
                <c:pt idx="10">
                  <c:v>32</c:v>
                </c:pt>
                <c:pt idx="12" formatCode="0">
                  <c:v>17</c:v>
                </c:pt>
                <c:pt idx="13">
                  <c:v>15</c:v>
                </c:pt>
                <c:pt idx="15" formatCode="0">
                  <c:v>12</c:v>
                </c:pt>
                <c:pt idx="16">
                  <c:v>19</c:v>
                </c:pt>
                <c:pt idx="18" formatCode="0">
                  <c:v>37</c:v>
                </c:pt>
                <c:pt idx="19">
                  <c:v>32</c:v>
                </c:pt>
                <c:pt idx="21" formatCode="0">
                  <c:v>37</c:v>
                </c:pt>
                <c:pt idx="22">
                  <c:v>39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Switching more hassle than the benefit</c:v>
                </c:pt>
              </c:strCache>
            </c:strRef>
          </c:tx>
          <c:spPr>
            <a:solidFill>
              <a:srgbClr val="62297B"/>
            </a:solidFill>
            <a:ln w="12700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Sheet1!$B$4:$X$4</c:f>
              <c:numCache>
                <c:formatCode>General</c:formatCode>
                <c:ptCount val="23"/>
                <c:pt idx="0" formatCode="0">
                  <c:v>5</c:v>
                </c:pt>
                <c:pt idx="1">
                  <c:v>9</c:v>
                </c:pt>
                <c:pt idx="3" formatCode="0">
                  <c:v>11</c:v>
                </c:pt>
                <c:pt idx="4">
                  <c:v>8</c:v>
                </c:pt>
                <c:pt idx="6" formatCode="0">
                  <c:v>5</c:v>
                </c:pt>
                <c:pt idx="7">
                  <c:v>8</c:v>
                </c:pt>
                <c:pt idx="9" formatCode="0">
                  <c:v>10</c:v>
                </c:pt>
                <c:pt idx="10">
                  <c:v>11</c:v>
                </c:pt>
                <c:pt idx="12" formatCode="0">
                  <c:v>16</c:v>
                </c:pt>
                <c:pt idx="13">
                  <c:v>14</c:v>
                </c:pt>
                <c:pt idx="15" formatCode="0">
                  <c:v>23</c:v>
                </c:pt>
                <c:pt idx="16">
                  <c:v>15</c:v>
                </c:pt>
                <c:pt idx="18" formatCode="0">
                  <c:v>13</c:v>
                </c:pt>
                <c:pt idx="19">
                  <c:v>12</c:v>
                </c:pt>
                <c:pt idx="21" formatCode="0">
                  <c:v>13</c:v>
                </c:pt>
                <c:pt idx="22">
                  <c:v>7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Don’t believe there is much difference between suppliers</c:v>
                </c:pt>
              </c:strCache>
            </c:strRef>
          </c:tx>
          <c:spPr>
            <a:solidFill>
              <a:srgbClr val="92D050"/>
            </a:solidFill>
            <a:ln w="9525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Sheet1!$B$5:$X$5</c:f>
              <c:numCache>
                <c:formatCode>General</c:formatCode>
                <c:ptCount val="23"/>
                <c:pt idx="0" formatCode="0">
                  <c:v>0</c:v>
                </c:pt>
                <c:pt idx="1">
                  <c:v>3</c:v>
                </c:pt>
                <c:pt idx="3" formatCode="0">
                  <c:v>2</c:v>
                </c:pt>
                <c:pt idx="4">
                  <c:v>8</c:v>
                </c:pt>
                <c:pt idx="6" formatCode="0">
                  <c:v>1</c:v>
                </c:pt>
                <c:pt idx="7">
                  <c:v>6</c:v>
                </c:pt>
                <c:pt idx="9" formatCode="0">
                  <c:v>2</c:v>
                </c:pt>
                <c:pt idx="10">
                  <c:v>2</c:v>
                </c:pt>
                <c:pt idx="12" formatCode="0">
                  <c:v>18</c:v>
                </c:pt>
                <c:pt idx="13">
                  <c:v>22</c:v>
                </c:pt>
                <c:pt idx="15" formatCode="0">
                  <c:v>17</c:v>
                </c:pt>
                <c:pt idx="16">
                  <c:v>19</c:v>
                </c:pt>
                <c:pt idx="18" formatCode="0">
                  <c:v>4</c:v>
                </c:pt>
                <c:pt idx="19">
                  <c:v>10</c:v>
                </c:pt>
                <c:pt idx="21" formatCode="0">
                  <c:v>4</c:v>
                </c:pt>
                <c:pt idx="22">
                  <c:v>1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I just can’t be bothered</c:v>
                </c:pt>
              </c:strCache>
            </c:strRef>
          </c:tx>
          <c:spPr>
            <a:solidFill>
              <a:srgbClr val="F79646"/>
            </a:solidFill>
            <a:ln>
              <a:solidFill>
                <a:sysClr val="window" lastClr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en-IE" sz="1000" b="1" i="0" u="none" strike="noStrike" kern="1200" baseline="0">
                    <a:solidFill>
                      <a:srgbClr val="FFFFFF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Sheet1!$B$6:$X$6</c:f>
              <c:numCache>
                <c:formatCode>General</c:formatCode>
                <c:ptCount val="23"/>
                <c:pt idx="0" formatCode="0">
                  <c:v>13</c:v>
                </c:pt>
                <c:pt idx="1">
                  <c:v>4</c:v>
                </c:pt>
                <c:pt idx="3" formatCode="0">
                  <c:v>1</c:v>
                </c:pt>
                <c:pt idx="4">
                  <c:v>1</c:v>
                </c:pt>
                <c:pt idx="6" formatCode="0">
                  <c:v>8</c:v>
                </c:pt>
                <c:pt idx="7">
                  <c:v>3</c:v>
                </c:pt>
                <c:pt idx="9" formatCode="0">
                  <c:v>8</c:v>
                </c:pt>
                <c:pt idx="10">
                  <c:v>6</c:v>
                </c:pt>
                <c:pt idx="12" formatCode="0">
                  <c:v>1</c:v>
                </c:pt>
                <c:pt idx="13">
                  <c:v>1</c:v>
                </c:pt>
                <c:pt idx="15" formatCode="0">
                  <c:v>1</c:v>
                </c:pt>
                <c:pt idx="16">
                  <c:v>0</c:v>
                </c:pt>
                <c:pt idx="18" formatCode="0">
                  <c:v>5</c:v>
                </c:pt>
                <c:pt idx="19">
                  <c:v>11</c:v>
                </c:pt>
                <c:pt idx="21" formatCode="0">
                  <c:v>5</c:v>
                </c:pt>
                <c:pt idx="22">
                  <c:v>21</c:v>
                </c:pt>
              </c:numCache>
            </c:numRef>
          </c:val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4BACC6"/>
            </a:solidFill>
            <a:ln>
              <a:solidFill>
                <a:sysClr val="window" lastClr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en-IE" sz="1000" b="1" i="0" u="none" strike="noStrike" kern="1200" baseline="0">
                    <a:solidFill>
                      <a:srgbClr val="FFFFFF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Sheet1!$B$7:$X$7</c:f>
              <c:numCache>
                <c:formatCode>General</c:formatCode>
                <c:ptCount val="23"/>
                <c:pt idx="0" formatCode="0">
                  <c:v>0</c:v>
                </c:pt>
                <c:pt idx="1">
                  <c:v>1</c:v>
                </c:pt>
                <c:pt idx="3" formatCode="0">
                  <c:v>0</c:v>
                </c:pt>
                <c:pt idx="4">
                  <c:v>0</c:v>
                </c:pt>
                <c:pt idx="6" formatCode="0">
                  <c:v>0</c:v>
                </c:pt>
                <c:pt idx="7">
                  <c:v>0</c:v>
                </c:pt>
                <c:pt idx="9" formatCode="0">
                  <c:v>0</c:v>
                </c:pt>
                <c:pt idx="10">
                  <c:v>0</c:v>
                </c:pt>
                <c:pt idx="12" formatCode="0">
                  <c:v>0</c:v>
                </c:pt>
                <c:pt idx="13">
                  <c:v>0</c:v>
                </c:pt>
                <c:pt idx="15" formatCode="0">
                  <c:v>1</c:v>
                </c:pt>
                <c:pt idx="16">
                  <c:v>0</c:v>
                </c:pt>
                <c:pt idx="18" formatCode="0">
                  <c:v>0</c:v>
                </c:pt>
                <c:pt idx="19">
                  <c:v>0</c:v>
                </c:pt>
                <c:pt idx="21" formatCode="0">
                  <c:v>0</c:v>
                </c:pt>
                <c:pt idx="2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290597248"/>
        <c:axId val="290815408"/>
      </c:barChart>
      <c:catAx>
        <c:axId val="29059724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one"/>
        <c:crossAx val="290815408"/>
        <c:crosses val="autoZero"/>
        <c:auto val="1"/>
        <c:lblAlgn val="ctr"/>
        <c:lblOffset val="100"/>
        <c:noMultiLvlLbl val="0"/>
      </c:catAx>
      <c:valAx>
        <c:axId val="290815408"/>
        <c:scaling>
          <c:orientation val="maxMin"/>
        </c:scaling>
        <c:delete val="1"/>
        <c:axPos val="l"/>
        <c:numFmt formatCode="0%" sourceLinked="1"/>
        <c:majorTickMark val="out"/>
        <c:minorTickMark val="none"/>
        <c:tickLblPos val="none"/>
        <c:crossAx val="290597248"/>
        <c:crosses val="autoZero"/>
        <c:crossBetween val="between"/>
      </c:valAx>
      <c:spPr>
        <a:noFill/>
        <a:ln w="2590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8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>
        <c:manualLayout>
          <c:layoutTarget val="inner"/>
          <c:xMode val="edge"/>
          <c:yMode val="edge"/>
          <c:x val="0.54376667487831454"/>
          <c:y val="0.10461560766016896"/>
          <c:w val="0.44217490327161835"/>
          <c:h val="0.8705028424098467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Sheet1!$A$2:$A$20</c:f>
              <c:strCache>
                <c:ptCount val="19"/>
                <c:pt idx="0">
                  <c:v>Mobile telephone provider </c:v>
                </c:pt>
                <c:pt idx="1">
                  <c:v>Electricity supply service</c:v>
                </c:pt>
                <c:pt idx="2">
                  <c:v>Bank/financial institution who offers a current a/c service</c:v>
                </c:pt>
                <c:pt idx="3">
                  <c:v>Car insurance provider</c:v>
                </c:pt>
                <c:pt idx="4">
                  <c:v>Waste/Bin Service Provider</c:v>
                </c:pt>
                <c:pt idx="5">
                  <c:v>Broadband Internet access provider </c:v>
                </c:pt>
                <c:pt idx="6">
                  <c:v>TV Service provider e.g. Sky, UPC</c:v>
                </c:pt>
                <c:pt idx="7">
                  <c:v>Top-up grocery shop</c:v>
                </c:pt>
                <c:pt idx="8">
                  <c:v>Main grocery shop</c:v>
                </c:pt>
                <c:pt idx="9">
                  <c:v>Home insurance provider</c:v>
                </c:pt>
                <c:pt idx="10">
                  <c:v>Fixed/Land line telephone provider</c:v>
                </c:pt>
                <c:pt idx="11">
                  <c:v>Savings/investments provider</c:v>
                </c:pt>
                <c:pt idx="12">
                  <c:v>Credit Card provider</c:v>
                </c:pt>
                <c:pt idx="13">
                  <c:v>Life Insurance/Mortgage Protection</c:v>
                </c:pt>
                <c:pt idx="14">
                  <c:v>Health insurance provider</c:v>
                </c:pt>
                <c:pt idx="15">
                  <c:v>Gas supply service</c:v>
                </c:pt>
                <c:pt idx="16">
                  <c:v>Mortgage credit provider </c:v>
                </c:pt>
                <c:pt idx="17">
                  <c:v>Provider of credit longer than 1 year excl mortgage loans</c:v>
                </c:pt>
                <c:pt idx="18">
                  <c:v>Gym membership</c:v>
                </c:pt>
              </c:strCache>
            </c:str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94</c:v>
                </c:pt>
                <c:pt idx="1">
                  <c:v>84</c:v>
                </c:pt>
                <c:pt idx="2">
                  <c:v>80</c:v>
                </c:pt>
                <c:pt idx="3">
                  <c:v>72</c:v>
                </c:pt>
                <c:pt idx="4">
                  <c:v>70</c:v>
                </c:pt>
                <c:pt idx="5">
                  <c:v>68</c:v>
                </c:pt>
                <c:pt idx="6">
                  <c:v>65</c:v>
                </c:pt>
                <c:pt idx="7">
                  <c:v>63</c:v>
                </c:pt>
                <c:pt idx="8">
                  <c:v>61</c:v>
                </c:pt>
                <c:pt idx="9">
                  <c:v>60</c:v>
                </c:pt>
                <c:pt idx="10">
                  <c:v>52</c:v>
                </c:pt>
                <c:pt idx="11">
                  <c:v>52</c:v>
                </c:pt>
                <c:pt idx="12">
                  <c:v>41</c:v>
                </c:pt>
                <c:pt idx="13">
                  <c:v>39</c:v>
                </c:pt>
                <c:pt idx="14">
                  <c:v>38</c:v>
                </c:pt>
                <c:pt idx="15">
                  <c:v>32</c:v>
                </c:pt>
                <c:pt idx="16">
                  <c:v>27</c:v>
                </c:pt>
                <c:pt idx="17">
                  <c:v>19</c:v>
                </c:pt>
                <c:pt idx="18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2"/>
        <c:axId val="290818152"/>
        <c:axId val="290818544"/>
      </c:barChart>
      <c:catAx>
        <c:axId val="29081815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 b="1"/>
            </a:pPr>
            <a:endParaRPr lang="en-US"/>
          </a:p>
        </c:txPr>
        <c:crossAx val="290818544"/>
        <c:crosses val="autoZero"/>
        <c:auto val="1"/>
        <c:lblAlgn val="ctr"/>
        <c:lblOffset val="100"/>
        <c:noMultiLvlLbl val="0"/>
      </c:catAx>
      <c:valAx>
        <c:axId val="290818544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one"/>
        <c:crossAx val="290818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8239703646159761E-2"/>
          <c:y val="2.9850746268656716E-2"/>
          <c:w val="0.96412813758606974"/>
          <c:h val="0.9232409381663112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008DD0"/>
            </a:solidFill>
            <a:ln w="25905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Sheet1!$B$1:$T$1</c:f>
              <c:numCache>
                <c:formatCode>General</c:formatCode>
                <c:ptCount val="19"/>
              </c:numCache>
            </c:numRef>
          </c:cat>
          <c:val>
            <c:numRef>
              <c:f>Sheet1!$B$2:$T$2</c:f>
              <c:numCache>
                <c:formatCode>General</c:formatCode>
                <c:ptCount val="19"/>
                <c:pt idx="0">
                  <c:v>37</c:v>
                </c:pt>
                <c:pt idx="2">
                  <c:v>37</c:v>
                </c:pt>
                <c:pt idx="3">
                  <c:v>37</c:v>
                </c:pt>
                <c:pt idx="5">
                  <c:v>38</c:v>
                </c:pt>
                <c:pt idx="6">
                  <c:v>27</c:v>
                </c:pt>
                <c:pt idx="7">
                  <c:v>28</c:v>
                </c:pt>
                <c:pt idx="8">
                  <c:v>42</c:v>
                </c:pt>
                <c:pt idx="9">
                  <c:v>61</c:v>
                </c:pt>
                <c:pt idx="11">
                  <c:v>29</c:v>
                </c:pt>
                <c:pt idx="12">
                  <c:v>40</c:v>
                </c:pt>
                <c:pt idx="13">
                  <c:v>58</c:v>
                </c:pt>
                <c:pt idx="15">
                  <c:v>36</c:v>
                </c:pt>
                <c:pt idx="16">
                  <c:v>36</c:v>
                </c:pt>
                <c:pt idx="17">
                  <c:v>44</c:v>
                </c:pt>
                <c:pt idx="18">
                  <c:v>31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spPr>
            <a:solidFill>
              <a:srgbClr val="D9006F"/>
            </a:solidFill>
            <a:ln w="25905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Sheet1!$B$1:$T$1</c:f>
              <c:numCache>
                <c:formatCode>General</c:formatCode>
                <c:ptCount val="19"/>
              </c:numCache>
            </c:numRef>
          </c:cat>
          <c:val>
            <c:numRef>
              <c:f>Sheet1!$B$3:$T$3</c:f>
              <c:numCache>
                <c:formatCode>General</c:formatCode>
                <c:ptCount val="19"/>
                <c:pt idx="0">
                  <c:v>35</c:v>
                </c:pt>
                <c:pt idx="2">
                  <c:v>36</c:v>
                </c:pt>
                <c:pt idx="3">
                  <c:v>35</c:v>
                </c:pt>
                <c:pt idx="5">
                  <c:v>27</c:v>
                </c:pt>
                <c:pt idx="6">
                  <c:v>36</c:v>
                </c:pt>
                <c:pt idx="7">
                  <c:v>42</c:v>
                </c:pt>
                <c:pt idx="8">
                  <c:v>35</c:v>
                </c:pt>
                <c:pt idx="9">
                  <c:v>30</c:v>
                </c:pt>
                <c:pt idx="11">
                  <c:v>44</c:v>
                </c:pt>
                <c:pt idx="12">
                  <c:v>29</c:v>
                </c:pt>
                <c:pt idx="13">
                  <c:v>29</c:v>
                </c:pt>
                <c:pt idx="15">
                  <c:v>41</c:v>
                </c:pt>
                <c:pt idx="16">
                  <c:v>32</c:v>
                </c:pt>
                <c:pt idx="17">
                  <c:v>32</c:v>
                </c:pt>
                <c:pt idx="18">
                  <c:v>34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</c:strCache>
            </c:strRef>
          </c:tx>
          <c:spPr>
            <a:solidFill>
              <a:srgbClr val="008D8F"/>
            </a:solidFill>
            <a:ln w="19050">
              <a:solidFill>
                <a:sysClr val="window" lastClr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Sheet1!$B$1:$T$1</c:f>
              <c:numCache>
                <c:formatCode>General</c:formatCode>
                <c:ptCount val="19"/>
              </c:numCache>
            </c:numRef>
          </c:cat>
          <c:val>
            <c:numRef>
              <c:f>Sheet1!$B$4:$T$4</c:f>
              <c:numCache>
                <c:formatCode>General</c:formatCode>
                <c:ptCount val="19"/>
                <c:pt idx="0">
                  <c:v>27</c:v>
                </c:pt>
                <c:pt idx="2">
                  <c:v>26</c:v>
                </c:pt>
                <c:pt idx="3">
                  <c:v>28</c:v>
                </c:pt>
                <c:pt idx="5">
                  <c:v>32</c:v>
                </c:pt>
                <c:pt idx="6">
                  <c:v>36</c:v>
                </c:pt>
                <c:pt idx="7">
                  <c:v>30</c:v>
                </c:pt>
                <c:pt idx="8">
                  <c:v>23</c:v>
                </c:pt>
                <c:pt idx="9">
                  <c:v>8</c:v>
                </c:pt>
                <c:pt idx="11">
                  <c:v>26</c:v>
                </c:pt>
                <c:pt idx="12">
                  <c:v>29</c:v>
                </c:pt>
                <c:pt idx="13">
                  <c:v>13</c:v>
                </c:pt>
                <c:pt idx="15">
                  <c:v>22</c:v>
                </c:pt>
                <c:pt idx="16">
                  <c:v>32</c:v>
                </c:pt>
                <c:pt idx="17">
                  <c:v>22</c:v>
                </c:pt>
                <c:pt idx="18">
                  <c:v>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88825488"/>
        <c:axId val="288825880"/>
      </c:barChart>
      <c:catAx>
        <c:axId val="28882548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one"/>
        <c:crossAx val="288825880"/>
        <c:crosses val="autoZero"/>
        <c:auto val="1"/>
        <c:lblAlgn val="ctr"/>
        <c:lblOffset val="100"/>
        <c:noMultiLvlLbl val="0"/>
      </c:catAx>
      <c:valAx>
        <c:axId val="288825880"/>
        <c:scaling>
          <c:orientation val="maxMin"/>
        </c:scaling>
        <c:delete val="1"/>
        <c:axPos val="l"/>
        <c:numFmt formatCode="0%" sourceLinked="1"/>
        <c:majorTickMark val="out"/>
        <c:minorTickMark val="none"/>
        <c:tickLblPos val="none"/>
        <c:crossAx val="288825488"/>
        <c:crosses val="autoZero"/>
        <c:crossBetween val="between"/>
      </c:valAx>
      <c:spPr>
        <a:noFill/>
        <a:ln w="2590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 b="1" i="0" u="none" strike="noStrike" baseline="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4"/>
            </a:solidFill>
          </c:spPr>
          <c:invertIfNegative val="0"/>
          <c:dLbls>
            <c:dLbl>
              <c:idx val="17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Sheet1!$A$2:$A$18</c:f>
              <c:strCache>
                <c:ptCount val="17"/>
                <c:pt idx="0">
                  <c:v>Main grocery shop provider (612)</c:v>
                </c:pt>
                <c:pt idx="1">
                  <c:v>Car insurance provider (731)</c:v>
                </c:pt>
                <c:pt idx="2">
                  <c:v>Top-up grocery shop provider (629)</c:v>
                </c:pt>
                <c:pt idx="3">
                  <c:v>Electricity supply service (846)</c:v>
                </c:pt>
                <c:pt idx="4">
                  <c:v>Gas supply service (327)</c:v>
                </c:pt>
                <c:pt idx="5">
                  <c:v>Broadband internet access provider (678)</c:v>
                </c:pt>
                <c:pt idx="6">
                  <c:v>Home insurance provider (631)</c:v>
                </c:pt>
                <c:pt idx="7">
                  <c:v>Fixed / land line telephone provider (545)</c:v>
                </c:pt>
                <c:pt idx="8">
                  <c:v>Gym membership (458)</c:v>
                </c:pt>
                <c:pt idx="9">
                  <c:v>Mobile telephone provider (955)</c:v>
                </c:pt>
                <c:pt idx="10">
                  <c:v>Health insurance provider (398)</c:v>
                </c:pt>
                <c:pt idx="11">
                  <c:v>Waste / Bin service provider (716)</c:v>
                </c:pt>
                <c:pt idx="12">
                  <c:v>TV service provider e.g. Sky (665)</c:v>
                </c:pt>
                <c:pt idx="13">
                  <c:v>Bank / financial institution who offers a current account service (808)</c:v>
                </c:pt>
                <c:pt idx="14">
                  <c:v>Provider of credit longer than one year excl. mortgage loans (689)</c:v>
                </c:pt>
                <c:pt idx="15">
                  <c:v>Savings / investments provider (538)</c:v>
                </c:pt>
                <c:pt idx="16">
                  <c:v>Life insurance / Mortgage protection (409)</c:v>
                </c:pt>
              </c:strCache>
            </c:strRef>
          </c:cat>
          <c:val>
            <c:numRef>
              <c:f>Sheet1!$B$2:$B$18</c:f>
              <c:numCache>
                <c:formatCode>General</c:formatCode>
                <c:ptCount val="17"/>
                <c:pt idx="0">
                  <c:v>26</c:v>
                </c:pt>
                <c:pt idx="1">
                  <c:v>23</c:v>
                </c:pt>
                <c:pt idx="2">
                  <c:v>20</c:v>
                </c:pt>
                <c:pt idx="3">
                  <c:v>16</c:v>
                </c:pt>
                <c:pt idx="4">
                  <c:v>16</c:v>
                </c:pt>
                <c:pt idx="5">
                  <c:v>14</c:v>
                </c:pt>
                <c:pt idx="6">
                  <c:v>14</c:v>
                </c:pt>
                <c:pt idx="7">
                  <c:v>14</c:v>
                </c:pt>
                <c:pt idx="8">
                  <c:v>14</c:v>
                </c:pt>
                <c:pt idx="9">
                  <c:v>11</c:v>
                </c:pt>
                <c:pt idx="10">
                  <c:v>9</c:v>
                </c:pt>
                <c:pt idx="11">
                  <c:v>8</c:v>
                </c:pt>
                <c:pt idx="12">
                  <c:v>7</c:v>
                </c:pt>
                <c:pt idx="13">
                  <c:v>4</c:v>
                </c:pt>
                <c:pt idx="14">
                  <c:v>4</c:v>
                </c:pt>
                <c:pt idx="15">
                  <c:v>3</c:v>
                </c:pt>
                <c:pt idx="16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axId val="288826664"/>
        <c:axId val="288827056"/>
      </c:barChart>
      <c:catAx>
        <c:axId val="28882666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950" b="1"/>
            </a:pPr>
            <a:endParaRPr lang="en-US"/>
          </a:p>
        </c:txPr>
        <c:crossAx val="288827056"/>
        <c:crosses val="autoZero"/>
        <c:auto val="1"/>
        <c:lblAlgn val="ctr"/>
        <c:lblOffset val="100"/>
        <c:noMultiLvlLbl val="0"/>
      </c:catAx>
      <c:valAx>
        <c:axId val="288827056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one"/>
        <c:crossAx val="288826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bar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en-IE" sz="1200" b="1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Car insurance provider (164)</c:v>
                </c:pt>
                <c:pt idx="1">
                  <c:v>Health insurance provider (35)</c:v>
                </c:pt>
                <c:pt idx="2">
                  <c:v>Home insurance provider (82)</c:v>
                </c:pt>
                <c:pt idx="3">
                  <c:v>Gas supply service (55)</c:v>
                </c:pt>
                <c:pt idx="4">
                  <c:v>Fixed / Land line telephone provider (77)</c:v>
                </c:pt>
                <c:pt idx="5">
                  <c:v>Broadband internet access (98)</c:v>
                </c:pt>
                <c:pt idx="6">
                  <c:v>Electricity supply service (137)</c:v>
                </c:pt>
                <c:pt idx="7">
                  <c:v>Waste / Bin service provider (57</c:v>
                </c:pt>
                <c:pt idx="8">
                  <c:v>Mobile telephone provider (105)</c:v>
                </c:pt>
                <c:pt idx="9">
                  <c:v>TV service provider e.g. Sky, UPC (47)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89</c:v>
                </c:pt>
                <c:pt idx="1">
                  <c:v>87</c:v>
                </c:pt>
                <c:pt idx="2">
                  <c:v>82</c:v>
                </c:pt>
                <c:pt idx="3">
                  <c:v>77</c:v>
                </c:pt>
                <c:pt idx="4">
                  <c:v>76</c:v>
                </c:pt>
                <c:pt idx="5">
                  <c:v>76</c:v>
                </c:pt>
                <c:pt idx="6">
                  <c:v>76</c:v>
                </c:pt>
                <c:pt idx="7">
                  <c:v>57</c:v>
                </c:pt>
                <c:pt idx="8">
                  <c:v>62</c:v>
                </c:pt>
                <c:pt idx="9">
                  <c:v>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1"/>
        <c:axId val="289131592"/>
        <c:axId val="289131984"/>
      </c:barChart>
      <c:catAx>
        <c:axId val="28913159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950" b="1"/>
            </a:pPr>
            <a:endParaRPr lang="en-US"/>
          </a:p>
        </c:txPr>
        <c:crossAx val="289131984"/>
        <c:crosses val="autoZero"/>
        <c:auto val="1"/>
        <c:lblAlgn val="ctr"/>
        <c:lblOffset val="100"/>
        <c:noMultiLvlLbl val="0"/>
      </c:catAx>
      <c:valAx>
        <c:axId val="289131984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one"/>
        <c:crossAx val="2891315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4714935301973249"/>
          <c:y val="3.5801061271579268E-2"/>
          <c:w val="0.63912239154077488"/>
          <c:h val="0.9439442990108326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rgbClr val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Car insurance provider</c:v>
                </c:pt>
                <c:pt idx="1">
                  <c:v>Health insurance provider</c:v>
                </c:pt>
                <c:pt idx="2">
                  <c:v>Gas supply service</c:v>
                </c:pt>
                <c:pt idx="3">
                  <c:v>Fixed/Land line telephone provider</c:v>
                </c:pt>
                <c:pt idx="4">
                  <c:v>Broad-band Internet access provider </c:v>
                </c:pt>
                <c:pt idx="5">
                  <c:v>Electricity supply service</c:v>
                </c:pt>
                <c:pt idx="6">
                  <c:v>Home insurance provider</c:v>
                </c:pt>
                <c:pt idx="7">
                  <c:v>Life Insurance/Mortgage Protection</c:v>
                </c:pt>
                <c:pt idx="8">
                  <c:v>Mobile telephone provider </c:v>
                </c:pt>
                <c:pt idx="9">
                  <c:v>TV Service provider e.g. Sky, UPC</c:v>
                </c:pt>
                <c:pt idx="10">
                  <c:v>Waste/Bin Service Provider</c:v>
                </c:pt>
              </c:strCache>
            </c:strRef>
          </c:cat>
          <c:val>
            <c:numRef>
              <c:f>Sheet1!$B$2:$B$12</c:f>
              <c:numCache>
                <c:formatCode>0</c:formatCode>
                <c:ptCount val="11"/>
                <c:pt idx="0">
                  <c:v>15</c:v>
                </c:pt>
                <c:pt idx="1">
                  <c:v>13</c:v>
                </c:pt>
                <c:pt idx="2">
                  <c:v>12</c:v>
                </c:pt>
                <c:pt idx="3">
                  <c:v>11</c:v>
                </c:pt>
                <c:pt idx="4">
                  <c:v>11</c:v>
                </c:pt>
                <c:pt idx="5">
                  <c:v>11</c:v>
                </c:pt>
                <c:pt idx="6">
                  <c:v>11</c:v>
                </c:pt>
                <c:pt idx="7">
                  <c:v>11</c:v>
                </c:pt>
                <c:pt idx="8">
                  <c:v>10</c:v>
                </c:pt>
                <c:pt idx="9">
                  <c:v>8</c:v>
                </c:pt>
                <c:pt idx="10">
                  <c:v>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ysClr val="window" lastClr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Car insurance provider</c:v>
                </c:pt>
                <c:pt idx="1">
                  <c:v>Health insurance provider</c:v>
                </c:pt>
                <c:pt idx="2">
                  <c:v>Gas supply service</c:v>
                </c:pt>
                <c:pt idx="3">
                  <c:v>Fixed/Land line telephone provider</c:v>
                </c:pt>
                <c:pt idx="4">
                  <c:v>Broad-band Internet access provider </c:v>
                </c:pt>
                <c:pt idx="5">
                  <c:v>Electricity supply service</c:v>
                </c:pt>
                <c:pt idx="6">
                  <c:v>Home insurance provider</c:v>
                </c:pt>
                <c:pt idx="7">
                  <c:v>Life Insurance/Mortgage Protection</c:v>
                </c:pt>
                <c:pt idx="8">
                  <c:v>Mobile telephone provider </c:v>
                </c:pt>
                <c:pt idx="9">
                  <c:v>TV Service provider e.g. Sky, UPC</c:v>
                </c:pt>
                <c:pt idx="10">
                  <c:v>Waste/Bin Service Provider</c:v>
                </c:pt>
              </c:strCache>
            </c:strRef>
          </c:cat>
          <c:val>
            <c:numRef>
              <c:f>Sheet1!$C$2:$C$12</c:f>
              <c:numCache>
                <c:formatCode>0</c:formatCode>
                <c:ptCount val="11"/>
                <c:pt idx="0">
                  <c:v>9</c:v>
                </c:pt>
                <c:pt idx="1">
                  <c:v>9</c:v>
                </c:pt>
                <c:pt idx="2">
                  <c:v>4</c:v>
                </c:pt>
                <c:pt idx="3">
                  <c:v>9</c:v>
                </c:pt>
                <c:pt idx="4">
                  <c:v>9</c:v>
                </c:pt>
                <c:pt idx="5">
                  <c:v>7.0000000000000009</c:v>
                </c:pt>
                <c:pt idx="6">
                  <c:v>5</c:v>
                </c:pt>
                <c:pt idx="7">
                  <c:v>5</c:v>
                </c:pt>
                <c:pt idx="8">
                  <c:v>7.0000000000000009</c:v>
                </c:pt>
                <c:pt idx="9">
                  <c:v>7.0000000000000009</c:v>
                </c:pt>
                <c:pt idx="10">
                  <c:v>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Column12</c:v>
                </c:pt>
              </c:strCache>
            </c:strRef>
          </c:tx>
          <c:spPr>
            <a:solidFill>
              <a:srgbClr val="FF5050"/>
            </a:solidFill>
            <a:ln>
              <a:solidFill>
                <a:sysClr val="window" lastClr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Car insurance provider</c:v>
                </c:pt>
                <c:pt idx="1">
                  <c:v>Health insurance provider</c:v>
                </c:pt>
                <c:pt idx="2">
                  <c:v>Gas supply service</c:v>
                </c:pt>
                <c:pt idx="3">
                  <c:v>Fixed/Land line telephone provider</c:v>
                </c:pt>
                <c:pt idx="4">
                  <c:v>Broad-band Internet access provider </c:v>
                </c:pt>
                <c:pt idx="5">
                  <c:v>Electricity supply service</c:v>
                </c:pt>
                <c:pt idx="6">
                  <c:v>Home insurance provider</c:v>
                </c:pt>
                <c:pt idx="7">
                  <c:v>Life Insurance/Mortgage Protection</c:v>
                </c:pt>
                <c:pt idx="8">
                  <c:v>Mobile telephone provider </c:v>
                </c:pt>
                <c:pt idx="9">
                  <c:v>TV Service provider e.g. Sky, UPC</c:v>
                </c:pt>
                <c:pt idx="10">
                  <c:v>Waste/Bin Service Provider</c:v>
                </c:pt>
              </c:strCache>
            </c:strRef>
          </c:cat>
          <c:val>
            <c:numRef>
              <c:f>Sheet1!$D$2:$D$12</c:f>
              <c:numCache>
                <c:formatCode>0</c:formatCode>
                <c:ptCount val="11"/>
                <c:pt idx="0">
                  <c:v>22</c:v>
                </c:pt>
                <c:pt idx="1">
                  <c:v>24</c:v>
                </c:pt>
                <c:pt idx="2">
                  <c:v>25</c:v>
                </c:pt>
                <c:pt idx="3">
                  <c:v>26</c:v>
                </c:pt>
                <c:pt idx="4">
                  <c:v>24</c:v>
                </c:pt>
                <c:pt idx="5">
                  <c:v>24</c:v>
                </c:pt>
                <c:pt idx="6">
                  <c:v>28.000000000000004</c:v>
                </c:pt>
                <c:pt idx="7">
                  <c:v>34</c:v>
                </c:pt>
                <c:pt idx="8">
                  <c:v>25</c:v>
                </c:pt>
                <c:pt idx="9">
                  <c:v>28.000000000000004</c:v>
                </c:pt>
                <c:pt idx="10">
                  <c:v>23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Column13</c:v>
                </c:pt>
              </c:strCache>
            </c:strRef>
          </c:tx>
          <c:spPr>
            <a:solidFill>
              <a:sysClr val="windowText" lastClr="000000">
                <a:lumMod val="50000"/>
                <a:lumOff val="50000"/>
              </a:sysClr>
            </a:solidFill>
            <a:ln>
              <a:solidFill>
                <a:sysClr val="window" lastClr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Car insurance provider</c:v>
                </c:pt>
                <c:pt idx="1">
                  <c:v>Health insurance provider</c:v>
                </c:pt>
                <c:pt idx="2">
                  <c:v>Gas supply service</c:v>
                </c:pt>
                <c:pt idx="3">
                  <c:v>Fixed/Land line telephone provider</c:v>
                </c:pt>
                <c:pt idx="4">
                  <c:v>Broad-band Internet access provider </c:v>
                </c:pt>
                <c:pt idx="5">
                  <c:v>Electricity supply service</c:v>
                </c:pt>
                <c:pt idx="6">
                  <c:v>Home insurance provider</c:v>
                </c:pt>
                <c:pt idx="7">
                  <c:v>Life Insurance/Mortgage Protection</c:v>
                </c:pt>
                <c:pt idx="8">
                  <c:v>Mobile telephone provider </c:v>
                </c:pt>
                <c:pt idx="9">
                  <c:v>TV Service provider e.g. Sky, UPC</c:v>
                </c:pt>
                <c:pt idx="10">
                  <c:v>Waste/Bin Service Provider</c:v>
                </c:pt>
              </c:strCache>
            </c:strRef>
          </c:cat>
          <c:val>
            <c:numRef>
              <c:f>Sheet1!$E$2:$E$12</c:f>
              <c:numCache>
                <c:formatCode>0</c:formatCode>
                <c:ptCount val="11"/>
                <c:pt idx="0">
                  <c:v>22</c:v>
                </c:pt>
                <c:pt idx="1">
                  <c:v>23</c:v>
                </c:pt>
                <c:pt idx="2">
                  <c:v>22</c:v>
                </c:pt>
                <c:pt idx="3">
                  <c:v>28.999999999999989</c:v>
                </c:pt>
                <c:pt idx="4">
                  <c:v>28.999999999999989</c:v>
                </c:pt>
                <c:pt idx="5">
                  <c:v>30</c:v>
                </c:pt>
                <c:pt idx="6">
                  <c:v>23</c:v>
                </c:pt>
                <c:pt idx="7">
                  <c:v>18</c:v>
                </c:pt>
                <c:pt idx="8">
                  <c:v>28.999999999999989</c:v>
                </c:pt>
                <c:pt idx="9">
                  <c:v>23</c:v>
                </c:pt>
                <c:pt idx="10">
                  <c:v>31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Column14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solidFill>
                <a:sysClr val="window" lastClr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Car insurance provider</c:v>
                </c:pt>
                <c:pt idx="1">
                  <c:v>Health insurance provider</c:v>
                </c:pt>
                <c:pt idx="2">
                  <c:v>Gas supply service</c:v>
                </c:pt>
                <c:pt idx="3">
                  <c:v>Fixed/Land line telephone provider</c:v>
                </c:pt>
                <c:pt idx="4">
                  <c:v>Broad-band Internet access provider </c:v>
                </c:pt>
                <c:pt idx="5">
                  <c:v>Electricity supply service</c:v>
                </c:pt>
                <c:pt idx="6">
                  <c:v>Home insurance provider</c:v>
                </c:pt>
                <c:pt idx="7">
                  <c:v>Life Insurance/Mortgage Protection</c:v>
                </c:pt>
                <c:pt idx="8">
                  <c:v>Mobile telephone provider </c:v>
                </c:pt>
                <c:pt idx="9">
                  <c:v>TV Service provider e.g. Sky, UPC</c:v>
                </c:pt>
                <c:pt idx="10">
                  <c:v>Waste/Bin Service Provider</c:v>
                </c:pt>
              </c:strCache>
            </c:strRef>
          </c:cat>
          <c:val>
            <c:numRef>
              <c:f>Sheet1!$F$2:$F$12</c:f>
              <c:numCache>
                <c:formatCode>0</c:formatCode>
                <c:ptCount val="11"/>
                <c:pt idx="0">
                  <c:v>7.0000000000000009</c:v>
                </c:pt>
                <c:pt idx="1">
                  <c:v>8</c:v>
                </c:pt>
                <c:pt idx="2">
                  <c:v>11</c:v>
                </c:pt>
                <c:pt idx="3">
                  <c:v>9</c:v>
                </c:pt>
                <c:pt idx="4">
                  <c:v>9</c:v>
                </c:pt>
                <c:pt idx="5">
                  <c:v>11</c:v>
                </c:pt>
                <c:pt idx="6">
                  <c:v>10</c:v>
                </c:pt>
                <c:pt idx="7">
                  <c:v>13</c:v>
                </c:pt>
                <c:pt idx="8">
                  <c:v>11</c:v>
                </c:pt>
                <c:pt idx="9">
                  <c:v>11</c:v>
                </c:pt>
                <c:pt idx="10">
                  <c:v>13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Column15</c:v>
                </c:pt>
              </c:strCache>
            </c:strRef>
          </c:tx>
          <c:spPr>
            <a:solidFill>
              <a:sysClr val="window" lastClr="FFFFFF">
                <a:lumMod val="85000"/>
              </a:sysClr>
            </a:solidFill>
            <a:ln>
              <a:solidFill>
                <a:sysClr val="window" lastClr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Car insurance provider</c:v>
                </c:pt>
                <c:pt idx="1">
                  <c:v>Health insurance provider</c:v>
                </c:pt>
                <c:pt idx="2">
                  <c:v>Gas supply service</c:v>
                </c:pt>
                <c:pt idx="3">
                  <c:v>Fixed/Land line telephone provider</c:v>
                </c:pt>
                <c:pt idx="4">
                  <c:v>Broad-band Internet access provider </c:v>
                </c:pt>
                <c:pt idx="5">
                  <c:v>Electricity supply service</c:v>
                </c:pt>
                <c:pt idx="6">
                  <c:v>Home insurance provider</c:v>
                </c:pt>
                <c:pt idx="7">
                  <c:v>Life Insurance/Mortgage Protection</c:v>
                </c:pt>
                <c:pt idx="8">
                  <c:v>Mobile telephone provider </c:v>
                </c:pt>
                <c:pt idx="9">
                  <c:v>TV Service provider e.g. Sky, UPC</c:v>
                </c:pt>
                <c:pt idx="10">
                  <c:v>Waste/Bin Service Provider</c:v>
                </c:pt>
              </c:strCache>
            </c:strRef>
          </c:cat>
          <c:val>
            <c:numRef>
              <c:f>Sheet1!$G$2:$G$12</c:f>
              <c:numCache>
                <c:formatCode>0</c:formatCode>
                <c:ptCount val="11"/>
                <c:pt idx="0">
                  <c:v>9</c:v>
                </c:pt>
                <c:pt idx="1">
                  <c:v>14</c:v>
                </c:pt>
                <c:pt idx="2">
                  <c:v>10</c:v>
                </c:pt>
                <c:pt idx="3">
                  <c:v>13</c:v>
                </c:pt>
                <c:pt idx="4">
                  <c:v>13</c:v>
                </c:pt>
                <c:pt idx="5">
                  <c:v>8</c:v>
                </c:pt>
                <c:pt idx="6">
                  <c:v>10</c:v>
                </c:pt>
                <c:pt idx="7">
                  <c:v>10</c:v>
                </c:pt>
                <c:pt idx="8">
                  <c:v>11</c:v>
                </c:pt>
                <c:pt idx="9">
                  <c:v>13</c:v>
                </c:pt>
                <c:pt idx="10">
                  <c:v>13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Column16</c:v>
                </c:pt>
              </c:strCache>
            </c:strRef>
          </c:tx>
          <c:spPr>
            <a:solidFill>
              <a:srgbClr val="008D8F"/>
            </a:solidFill>
            <a:ln>
              <a:solidFill>
                <a:sysClr val="window" lastClr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Car insurance provider</c:v>
                </c:pt>
                <c:pt idx="1">
                  <c:v>Health insurance provider</c:v>
                </c:pt>
                <c:pt idx="2">
                  <c:v>Gas supply service</c:v>
                </c:pt>
                <c:pt idx="3">
                  <c:v>Fixed/Land line telephone provider</c:v>
                </c:pt>
                <c:pt idx="4">
                  <c:v>Broad-band Internet access provider </c:v>
                </c:pt>
                <c:pt idx="5">
                  <c:v>Electricity supply service</c:v>
                </c:pt>
                <c:pt idx="6">
                  <c:v>Home insurance provider</c:v>
                </c:pt>
                <c:pt idx="7">
                  <c:v>Life Insurance/Mortgage Protection</c:v>
                </c:pt>
                <c:pt idx="8">
                  <c:v>Mobile telephone provider </c:v>
                </c:pt>
                <c:pt idx="9">
                  <c:v>TV Service provider e.g. Sky, UPC</c:v>
                </c:pt>
                <c:pt idx="10">
                  <c:v>Waste/Bin Service Provider</c:v>
                </c:pt>
              </c:strCache>
            </c:strRef>
          </c:cat>
          <c:val>
            <c:numRef>
              <c:f>Sheet1!$H$2:$H$12</c:f>
              <c:numCache>
                <c:formatCode>0</c:formatCode>
                <c:ptCount val="11"/>
                <c:pt idx="0">
                  <c:v>15</c:v>
                </c:pt>
                <c:pt idx="1">
                  <c:v>8</c:v>
                </c:pt>
                <c:pt idx="2">
                  <c:v>16</c:v>
                </c:pt>
                <c:pt idx="3">
                  <c:v>4</c:v>
                </c:pt>
                <c:pt idx="4">
                  <c:v>6</c:v>
                </c:pt>
                <c:pt idx="5">
                  <c:v>10</c:v>
                </c:pt>
                <c:pt idx="6">
                  <c:v>13</c:v>
                </c:pt>
                <c:pt idx="7">
                  <c:v>8</c:v>
                </c:pt>
                <c:pt idx="8">
                  <c:v>7</c:v>
                </c:pt>
                <c:pt idx="9">
                  <c:v>10</c:v>
                </c:pt>
                <c:pt idx="10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68486600"/>
        <c:axId val="168486992"/>
      </c:barChart>
      <c:catAx>
        <c:axId val="16848660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50" b="1"/>
            </a:pPr>
            <a:endParaRPr lang="en-US"/>
          </a:p>
        </c:txPr>
        <c:crossAx val="168486992"/>
        <c:crosses val="autoZero"/>
        <c:auto val="1"/>
        <c:lblAlgn val="ctr"/>
        <c:lblOffset val="100"/>
        <c:noMultiLvlLbl val="0"/>
      </c:catAx>
      <c:valAx>
        <c:axId val="168486992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one"/>
        <c:crossAx val="1684866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 b="1">
          <a:latin typeface="Verdana" pitchFamily="34" charset="0"/>
        </a:defRPr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4714935301973249"/>
          <c:y val="3.5801061271579282E-2"/>
          <c:w val="0.63912239154077499"/>
          <c:h val="0.9439442990108326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Difficulty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rgbClr val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Switcher</c:v>
                </c:pt>
                <c:pt idx="1">
                  <c:v>Non Switcher</c:v>
                </c:pt>
                <c:pt idx="2">
                  <c:v>Switcher</c:v>
                </c:pt>
                <c:pt idx="3">
                  <c:v>Non Switcher</c:v>
                </c:pt>
                <c:pt idx="4">
                  <c:v>Switcher</c:v>
                </c:pt>
                <c:pt idx="5">
                  <c:v>Non Switcher</c:v>
                </c:pt>
                <c:pt idx="6">
                  <c:v>Switcher</c:v>
                </c:pt>
                <c:pt idx="7">
                  <c:v>Non Switcher</c:v>
                </c:pt>
                <c:pt idx="8">
                  <c:v>Switcher</c:v>
                </c:pt>
                <c:pt idx="9">
                  <c:v>Non Switcher</c:v>
                </c:pt>
                <c:pt idx="10">
                  <c:v>Switcher</c:v>
                </c:pt>
                <c:pt idx="11">
                  <c:v>Non Switcher</c:v>
                </c:pt>
              </c:strCache>
            </c:strRef>
          </c:cat>
          <c:val>
            <c:numRef>
              <c:f>Sheet1!$B$2:$B$13</c:f>
              <c:numCache>
                <c:formatCode>0</c:formatCode>
                <c:ptCount val="12"/>
                <c:pt idx="0">
                  <c:v>20</c:v>
                </c:pt>
                <c:pt idx="1">
                  <c:v>14</c:v>
                </c:pt>
                <c:pt idx="2">
                  <c:v>34</c:v>
                </c:pt>
                <c:pt idx="3">
                  <c:v>12</c:v>
                </c:pt>
                <c:pt idx="4">
                  <c:v>13</c:v>
                </c:pt>
                <c:pt idx="5">
                  <c:v>12</c:v>
                </c:pt>
                <c:pt idx="6">
                  <c:v>14</c:v>
                </c:pt>
                <c:pt idx="7">
                  <c:v>10</c:v>
                </c:pt>
                <c:pt idx="8">
                  <c:v>17</c:v>
                </c:pt>
                <c:pt idx="9">
                  <c:v>10</c:v>
                </c:pt>
                <c:pt idx="10">
                  <c:v>11</c:v>
                </c:pt>
                <c:pt idx="11">
                  <c:v>11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Distrust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ysClr val="window" lastClr="FFFFFF"/>
              </a:solidFill>
            </a:ln>
          </c:spPr>
          <c:invertIfNegative val="0"/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Switcher</c:v>
                </c:pt>
                <c:pt idx="1">
                  <c:v>Non Switcher</c:v>
                </c:pt>
                <c:pt idx="2">
                  <c:v>Switcher</c:v>
                </c:pt>
                <c:pt idx="3">
                  <c:v>Non Switcher</c:v>
                </c:pt>
                <c:pt idx="4">
                  <c:v>Switcher</c:v>
                </c:pt>
                <c:pt idx="5">
                  <c:v>Non Switcher</c:v>
                </c:pt>
                <c:pt idx="6">
                  <c:v>Switcher</c:v>
                </c:pt>
                <c:pt idx="7">
                  <c:v>Non Switcher</c:v>
                </c:pt>
                <c:pt idx="8">
                  <c:v>Switcher</c:v>
                </c:pt>
                <c:pt idx="9">
                  <c:v>Non Switcher</c:v>
                </c:pt>
                <c:pt idx="10">
                  <c:v>Switcher</c:v>
                </c:pt>
                <c:pt idx="11">
                  <c:v>Non Switcher</c:v>
                </c:pt>
              </c:strCache>
            </c:strRef>
          </c:cat>
          <c:val>
            <c:numRef>
              <c:f>Sheet1!$C$2:$C$13</c:f>
              <c:numCache>
                <c:formatCode>0</c:formatCode>
                <c:ptCount val="12"/>
                <c:pt idx="0">
                  <c:v>9</c:v>
                </c:pt>
                <c:pt idx="1">
                  <c:v>9</c:v>
                </c:pt>
                <c:pt idx="2">
                  <c:v>13</c:v>
                </c:pt>
                <c:pt idx="3">
                  <c:v>9</c:v>
                </c:pt>
                <c:pt idx="4">
                  <c:v>0</c:v>
                </c:pt>
                <c:pt idx="5">
                  <c:v>5</c:v>
                </c:pt>
                <c:pt idx="6">
                  <c:v>6</c:v>
                </c:pt>
                <c:pt idx="7">
                  <c:v>9</c:v>
                </c:pt>
                <c:pt idx="8">
                  <c:v>9</c:v>
                </c:pt>
                <c:pt idx="9">
                  <c:v>9</c:v>
                </c:pt>
                <c:pt idx="10">
                  <c:v>7</c:v>
                </c:pt>
                <c:pt idx="11">
                  <c:v>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Switching</c:v>
                </c:pt>
              </c:strCache>
            </c:strRef>
          </c:tx>
          <c:spPr>
            <a:solidFill>
              <a:srgbClr val="FF5050"/>
            </a:solidFill>
            <a:ln>
              <a:solidFill>
                <a:sysClr val="window" lastClr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Switcher</c:v>
                </c:pt>
                <c:pt idx="1">
                  <c:v>Non Switcher</c:v>
                </c:pt>
                <c:pt idx="2">
                  <c:v>Switcher</c:v>
                </c:pt>
                <c:pt idx="3">
                  <c:v>Non Switcher</c:v>
                </c:pt>
                <c:pt idx="4">
                  <c:v>Switcher</c:v>
                </c:pt>
                <c:pt idx="5">
                  <c:v>Non Switcher</c:v>
                </c:pt>
                <c:pt idx="6">
                  <c:v>Switcher</c:v>
                </c:pt>
                <c:pt idx="7">
                  <c:v>Non Switcher</c:v>
                </c:pt>
                <c:pt idx="8">
                  <c:v>Switcher</c:v>
                </c:pt>
                <c:pt idx="9">
                  <c:v>Non Switcher</c:v>
                </c:pt>
                <c:pt idx="10">
                  <c:v>Switcher</c:v>
                </c:pt>
                <c:pt idx="11">
                  <c:v>Non Switcher</c:v>
                </c:pt>
              </c:strCache>
            </c:strRef>
          </c:cat>
          <c:val>
            <c:numRef>
              <c:f>Sheet1!$D$2:$D$13</c:f>
              <c:numCache>
                <c:formatCode>0</c:formatCode>
                <c:ptCount val="12"/>
                <c:pt idx="0">
                  <c:v>17</c:v>
                </c:pt>
                <c:pt idx="1">
                  <c:v>24</c:v>
                </c:pt>
                <c:pt idx="2">
                  <c:v>8</c:v>
                </c:pt>
                <c:pt idx="3">
                  <c:v>26</c:v>
                </c:pt>
                <c:pt idx="4">
                  <c:v>18</c:v>
                </c:pt>
                <c:pt idx="5">
                  <c:v>27</c:v>
                </c:pt>
                <c:pt idx="6">
                  <c:v>31</c:v>
                </c:pt>
                <c:pt idx="7">
                  <c:v>26</c:v>
                </c:pt>
                <c:pt idx="8">
                  <c:v>27</c:v>
                </c:pt>
                <c:pt idx="9">
                  <c:v>24</c:v>
                </c:pt>
                <c:pt idx="10">
                  <c:v>18</c:v>
                </c:pt>
                <c:pt idx="11">
                  <c:v>25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Don't</c:v>
                </c:pt>
              </c:strCache>
            </c:strRef>
          </c:tx>
          <c:spPr>
            <a:solidFill>
              <a:sysClr val="windowText" lastClr="000000">
                <a:lumMod val="50000"/>
                <a:lumOff val="50000"/>
              </a:sysClr>
            </a:solidFill>
            <a:ln>
              <a:solidFill>
                <a:sysClr val="window" lastClr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Switcher</c:v>
                </c:pt>
                <c:pt idx="1">
                  <c:v>Non Switcher</c:v>
                </c:pt>
                <c:pt idx="2">
                  <c:v>Switcher</c:v>
                </c:pt>
                <c:pt idx="3">
                  <c:v>Non Switcher</c:v>
                </c:pt>
                <c:pt idx="4">
                  <c:v>Switcher</c:v>
                </c:pt>
                <c:pt idx="5">
                  <c:v>Non Switcher</c:v>
                </c:pt>
                <c:pt idx="6">
                  <c:v>Switcher</c:v>
                </c:pt>
                <c:pt idx="7">
                  <c:v>Non Switcher</c:v>
                </c:pt>
                <c:pt idx="8">
                  <c:v>Switcher</c:v>
                </c:pt>
                <c:pt idx="9">
                  <c:v>Non Switcher</c:v>
                </c:pt>
                <c:pt idx="10">
                  <c:v>Switcher</c:v>
                </c:pt>
                <c:pt idx="11">
                  <c:v>Non Switcher</c:v>
                </c:pt>
              </c:strCache>
            </c:strRef>
          </c:cat>
          <c:val>
            <c:numRef>
              <c:f>Sheet1!$E$2:$E$13</c:f>
              <c:numCache>
                <c:formatCode>0</c:formatCode>
                <c:ptCount val="12"/>
                <c:pt idx="0">
                  <c:v>7</c:v>
                </c:pt>
                <c:pt idx="1">
                  <c:v>27</c:v>
                </c:pt>
                <c:pt idx="2">
                  <c:v>3</c:v>
                </c:pt>
                <c:pt idx="3">
                  <c:v>26</c:v>
                </c:pt>
                <c:pt idx="4">
                  <c:v>8</c:v>
                </c:pt>
                <c:pt idx="5">
                  <c:v>25</c:v>
                </c:pt>
                <c:pt idx="6">
                  <c:v>16</c:v>
                </c:pt>
                <c:pt idx="7">
                  <c:v>32</c:v>
                </c:pt>
                <c:pt idx="8">
                  <c:v>11</c:v>
                </c:pt>
                <c:pt idx="9">
                  <c:v>32</c:v>
                </c:pt>
                <c:pt idx="10">
                  <c:v>12</c:v>
                </c:pt>
                <c:pt idx="11">
                  <c:v>34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I just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solidFill>
                <a:sysClr val="window" lastClr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Switcher</c:v>
                </c:pt>
                <c:pt idx="1">
                  <c:v>Non Switcher</c:v>
                </c:pt>
                <c:pt idx="2">
                  <c:v>Switcher</c:v>
                </c:pt>
                <c:pt idx="3">
                  <c:v>Non Switcher</c:v>
                </c:pt>
                <c:pt idx="4">
                  <c:v>Switcher</c:v>
                </c:pt>
                <c:pt idx="5">
                  <c:v>Non Switcher</c:v>
                </c:pt>
                <c:pt idx="6">
                  <c:v>Switcher</c:v>
                </c:pt>
                <c:pt idx="7">
                  <c:v>Non Switcher</c:v>
                </c:pt>
                <c:pt idx="8">
                  <c:v>Switcher</c:v>
                </c:pt>
                <c:pt idx="9">
                  <c:v>Non Switcher</c:v>
                </c:pt>
                <c:pt idx="10">
                  <c:v>Switcher</c:v>
                </c:pt>
                <c:pt idx="11">
                  <c:v>Non Switcher</c:v>
                </c:pt>
              </c:strCache>
            </c:strRef>
          </c:cat>
          <c:val>
            <c:numRef>
              <c:f>Sheet1!$F$2:$F$13</c:f>
              <c:numCache>
                <c:formatCode>0</c:formatCode>
                <c:ptCount val="12"/>
                <c:pt idx="0">
                  <c:v>8</c:v>
                </c:pt>
                <c:pt idx="1">
                  <c:v>7</c:v>
                </c:pt>
                <c:pt idx="2">
                  <c:v>12</c:v>
                </c:pt>
                <c:pt idx="3">
                  <c:v>8</c:v>
                </c:pt>
                <c:pt idx="4">
                  <c:v>10</c:v>
                </c:pt>
                <c:pt idx="5">
                  <c:v>12</c:v>
                </c:pt>
                <c:pt idx="6">
                  <c:v>9</c:v>
                </c:pt>
                <c:pt idx="7">
                  <c:v>9</c:v>
                </c:pt>
                <c:pt idx="8">
                  <c:v>11</c:v>
                </c:pt>
                <c:pt idx="9">
                  <c:v>9</c:v>
                </c:pt>
                <c:pt idx="10">
                  <c:v>8</c:v>
                </c:pt>
                <c:pt idx="11">
                  <c:v>11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ysClr val="window" lastClr="FFFFFF">
                <a:lumMod val="85000"/>
              </a:sysClr>
            </a:solidFill>
            <a:ln>
              <a:solidFill>
                <a:sysClr val="window" lastClr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Switcher</c:v>
                </c:pt>
                <c:pt idx="1">
                  <c:v>Non Switcher</c:v>
                </c:pt>
                <c:pt idx="2">
                  <c:v>Switcher</c:v>
                </c:pt>
                <c:pt idx="3">
                  <c:v>Non Switcher</c:v>
                </c:pt>
                <c:pt idx="4">
                  <c:v>Switcher</c:v>
                </c:pt>
                <c:pt idx="5">
                  <c:v>Non Switcher</c:v>
                </c:pt>
                <c:pt idx="6">
                  <c:v>Switcher</c:v>
                </c:pt>
                <c:pt idx="7">
                  <c:v>Non Switcher</c:v>
                </c:pt>
                <c:pt idx="8">
                  <c:v>Switcher</c:v>
                </c:pt>
                <c:pt idx="9">
                  <c:v>Non Switcher</c:v>
                </c:pt>
                <c:pt idx="10">
                  <c:v>Switcher</c:v>
                </c:pt>
                <c:pt idx="11">
                  <c:v>Non Switcher</c:v>
                </c:pt>
              </c:strCache>
            </c:strRef>
          </c:cat>
          <c:val>
            <c:numRef>
              <c:f>Sheet1!$G$2:$G$13</c:f>
              <c:numCache>
                <c:formatCode>0</c:formatCode>
                <c:ptCount val="12"/>
                <c:pt idx="0">
                  <c:v>14</c:v>
                </c:pt>
                <c:pt idx="1">
                  <c:v>7</c:v>
                </c:pt>
                <c:pt idx="2">
                  <c:v>6</c:v>
                </c:pt>
                <c:pt idx="3">
                  <c:v>12</c:v>
                </c:pt>
                <c:pt idx="4">
                  <c:v>13</c:v>
                </c:pt>
                <c:pt idx="5">
                  <c:v>8</c:v>
                </c:pt>
                <c:pt idx="6">
                  <c:v>16</c:v>
                </c:pt>
                <c:pt idx="7">
                  <c:v>10</c:v>
                </c:pt>
                <c:pt idx="8">
                  <c:v>13</c:v>
                </c:pt>
                <c:pt idx="9">
                  <c:v>11</c:v>
                </c:pt>
                <c:pt idx="10">
                  <c:v>3</c:v>
                </c:pt>
                <c:pt idx="11">
                  <c:v>5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No Barrier</c:v>
                </c:pt>
              </c:strCache>
            </c:strRef>
          </c:tx>
          <c:spPr>
            <a:solidFill>
              <a:srgbClr val="009999"/>
            </a:solidFill>
            <a:ln>
              <a:solidFill>
                <a:sysClr val="window" lastClr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Switcher</c:v>
                </c:pt>
                <c:pt idx="1">
                  <c:v>Non Switcher</c:v>
                </c:pt>
                <c:pt idx="2">
                  <c:v>Switcher</c:v>
                </c:pt>
                <c:pt idx="3">
                  <c:v>Non Switcher</c:v>
                </c:pt>
                <c:pt idx="4">
                  <c:v>Switcher</c:v>
                </c:pt>
                <c:pt idx="5">
                  <c:v>Non Switcher</c:v>
                </c:pt>
                <c:pt idx="6">
                  <c:v>Switcher</c:v>
                </c:pt>
                <c:pt idx="7">
                  <c:v>Non Switcher</c:v>
                </c:pt>
                <c:pt idx="8">
                  <c:v>Switcher</c:v>
                </c:pt>
                <c:pt idx="9">
                  <c:v>Non Switcher</c:v>
                </c:pt>
                <c:pt idx="10">
                  <c:v>Switcher</c:v>
                </c:pt>
                <c:pt idx="11">
                  <c:v>Non Switcher</c:v>
                </c:pt>
              </c:strCache>
            </c:strRef>
          </c:cat>
          <c:val>
            <c:numRef>
              <c:f>Sheet1!$H$2:$H$13</c:f>
              <c:numCache>
                <c:formatCode>0</c:formatCode>
                <c:ptCount val="12"/>
                <c:pt idx="0">
                  <c:v>25</c:v>
                </c:pt>
                <c:pt idx="1">
                  <c:v>12</c:v>
                </c:pt>
                <c:pt idx="2">
                  <c:v>24</c:v>
                </c:pt>
                <c:pt idx="3">
                  <c:v>7</c:v>
                </c:pt>
                <c:pt idx="4">
                  <c:v>38</c:v>
                </c:pt>
                <c:pt idx="5">
                  <c:v>11</c:v>
                </c:pt>
                <c:pt idx="6">
                  <c:v>8</c:v>
                </c:pt>
                <c:pt idx="7">
                  <c:v>4</c:v>
                </c:pt>
                <c:pt idx="8">
                  <c:v>12</c:v>
                </c:pt>
                <c:pt idx="9">
                  <c:v>5</c:v>
                </c:pt>
                <c:pt idx="10">
                  <c:v>22</c:v>
                </c:pt>
                <c:pt idx="11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89132768"/>
        <c:axId val="289611776"/>
      </c:barChart>
      <c:catAx>
        <c:axId val="28913276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50" b="1"/>
            </a:pPr>
            <a:endParaRPr lang="en-US"/>
          </a:p>
        </c:txPr>
        <c:crossAx val="289611776"/>
        <c:crosses val="autoZero"/>
        <c:auto val="1"/>
        <c:lblAlgn val="ctr"/>
        <c:lblOffset val="100"/>
        <c:noMultiLvlLbl val="0"/>
      </c:catAx>
      <c:valAx>
        <c:axId val="289611776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one"/>
        <c:crossAx val="2891327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 b="1">
          <a:latin typeface="Verdana" pitchFamily="34" charset="0"/>
        </a:defRPr>
      </a:pPr>
      <a:endParaRPr lang="en-U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4714935301973249"/>
          <c:y val="3.5801061271579282E-2"/>
          <c:w val="0.63912239154077499"/>
          <c:h val="0.9439442990108326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Difficulty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rgbClr val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0"/>
                <c:pt idx="0">
                  <c:v>Switcher</c:v>
                </c:pt>
                <c:pt idx="1">
                  <c:v>Non Switcher</c:v>
                </c:pt>
                <c:pt idx="2">
                  <c:v>Switcher</c:v>
                </c:pt>
                <c:pt idx="3">
                  <c:v>Non Switcher</c:v>
                </c:pt>
                <c:pt idx="4">
                  <c:v>Switcher</c:v>
                </c:pt>
                <c:pt idx="5">
                  <c:v>Non Switcher</c:v>
                </c:pt>
                <c:pt idx="6">
                  <c:v>Switcher</c:v>
                </c:pt>
                <c:pt idx="7">
                  <c:v>Non Switcher</c:v>
                </c:pt>
                <c:pt idx="8">
                  <c:v>Switcher</c:v>
                </c:pt>
                <c:pt idx="9">
                  <c:v>Non Switcher</c:v>
                </c:pt>
              </c:strCache>
            </c:strRef>
          </c:cat>
          <c:val>
            <c:numRef>
              <c:f>Sheet1!$B$2:$B$13</c:f>
              <c:numCache>
                <c:formatCode>0</c:formatCode>
                <c:ptCount val="12"/>
                <c:pt idx="0">
                  <c:v>16</c:v>
                </c:pt>
                <c:pt idx="1">
                  <c:v>10</c:v>
                </c:pt>
                <c:pt idx="2">
                  <c:v>24</c:v>
                </c:pt>
                <c:pt idx="3">
                  <c:v>11</c:v>
                </c:pt>
                <c:pt idx="4">
                  <c:v>11</c:v>
                </c:pt>
                <c:pt idx="5">
                  <c:v>10</c:v>
                </c:pt>
                <c:pt idx="6">
                  <c:v>5</c:v>
                </c:pt>
                <c:pt idx="7">
                  <c:v>8</c:v>
                </c:pt>
                <c:pt idx="8">
                  <c:v>7</c:v>
                </c:pt>
                <c:pt idx="9">
                  <c:v>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Distrust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ysClr val="window" lastClr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0"/>
                <c:pt idx="0">
                  <c:v>Switcher</c:v>
                </c:pt>
                <c:pt idx="1">
                  <c:v>Non Switcher</c:v>
                </c:pt>
                <c:pt idx="2">
                  <c:v>Switcher</c:v>
                </c:pt>
                <c:pt idx="3">
                  <c:v>Non Switcher</c:v>
                </c:pt>
                <c:pt idx="4">
                  <c:v>Switcher</c:v>
                </c:pt>
                <c:pt idx="5">
                  <c:v>Non Switcher</c:v>
                </c:pt>
                <c:pt idx="6">
                  <c:v>Switcher</c:v>
                </c:pt>
                <c:pt idx="7">
                  <c:v>Non Switcher</c:v>
                </c:pt>
                <c:pt idx="8">
                  <c:v>Switcher</c:v>
                </c:pt>
                <c:pt idx="9">
                  <c:v>Non Switcher</c:v>
                </c:pt>
              </c:strCache>
            </c:strRef>
          </c:cat>
          <c:val>
            <c:numRef>
              <c:f>Sheet1!$C$2:$C$13</c:f>
              <c:numCache>
                <c:formatCode>0</c:formatCode>
                <c:ptCount val="12"/>
                <c:pt idx="0">
                  <c:v>5</c:v>
                </c:pt>
                <c:pt idx="1">
                  <c:v>5</c:v>
                </c:pt>
                <c:pt idx="2">
                  <c:v>7</c:v>
                </c:pt>
                <c:pt idx="3">
                  <c:v>5</c:v>
                </c:pt>
                <c:pt idx="4">
                  <c:v>8</c:v>
                </c:pt>
                <c:pt idx="5">
                  <c:v>6</c:v>
                </c:pt>
                <c:pt idx="6">
                  <c:v>4</c:v>
                </c:pt>
                <c:pt idx="7">
                  <c:v>7</c:v>
                </c:pt>
                <c:pt idx="8">
                  <c:v>7</c:v>
                </c:pt>
                <c:pt idx="9">
                  <c:v>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Switching</c:v>
                </c:pt>
              </c:strCache>
            </c:strRef>
          </c:tx>
          <c:spPr>
            <a:solidFill>
              <a:srgbClr val="FF5050"/>
            </a:solidFill>
            <a:ln>
              <a:solidFill>
                <a:sysClr val="window" lastClr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0"/>
                <c:pt idx="0">
                  <c:v>Switcher</c:v>
                </c:pt>
                <c:pt idx="1">
                  <c:v>Non Switcher</c:v>
                </c:pt>
                <c:pt idx="2">
                  <c:v>Switcher</c:v>
                </c:pt>
                <c:pt idx="3">
                  <c:v>Non Switcher</c:v>
                </c:pt>
                <c:pt idx="4">
                  <c:v>Switcher</c:v>
                </c:pt>
                <c:pt idx="5">
                  <c:v>Non Switcher</c:v>
                </c:pt>
                <c:pt idx="6">
                  <c:v>Switcher</c:v>
                </c:pt>
                <c:pt idx="7">
                  <c:v>Non Switcher</c:v>
                </c:pt>
                <c:pt idx="8">
                  <c:v>Switcher</c:v>
                </c:pt>
                <c:pt idx="9">
                  <c:v>Non Switcher</c:v>
                </c:pt>
              </c:strCache>
            </c:strRef>
          </c:cat>
          <c:val>
            <c:numRef>
              <c:f>Sheet1!$D$2:$D$13</c:f>
              <c:numCache>
                <c:formatCode>0</c:formatCode>
                <c:ptCount val="12"/>
                <c:pt idx="0">
                  <c:v>17</c:v>
                </c:pt>
                <c:pt idx="1">
                  <c:v>30</c:v>
                </c:pt>
                <c:pt idx="2">
                  <c:v>9</c:v>
                </c:pt>
                <c:pt idx="3">
                  <c:v>36</c:v>
                </c:pt>
                <c:pt idx="4">
                  <c:v>16</c:v>
                </c:pt>
                <c:pt idx="5">
                  <c:v>26</c:v>
                </c:pt>
                <c:pt idx="6">
                  <c:v>12</c:v>
                </c:pt>
                <c:pt idx="7">
                  <c:v>30</c:v>
                </c:pt>
                <c:pt idx="8">
                  <c:v>5</c:v>
                </c:pt>
                <c:pt idx="9">
                  <c:v>25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Don't</c:v>
                </c:pt>
              </c:strCache>
            </c:strRef>
          </c:tx>
          <c:spPr>
            <a:solidFill>
              <a:sysClr val="windowText" lastClr="000000">
                <a:lumMod val="50000"/>
                <a:lumOff val="50000"/>
              </a:sysClr>
            </a:solidFill>
            <a:ln>
              <a:solidFill>
                <a:sysClr val="window" lastClr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0"/>
                <c:pt idx="0">
                  <c:v>Switcher</c:v>
                </c:pt>
                <c:pt idx="1">
                  <c:v>Non Switcher</c:v>
                </c:pt>
                <c:pt idx="2">
                  <c:v>Switcher</c:v>
                </c:pt>
                <c:pt idx="3">
                  <c:v>Non Switcher</c:v>
                </c:pt>
                <c:pt idx="4">
                  <c:v>Switcher</c:v>
                </c:pt>
                <c:pt idx="5">
                  <c:v>Non Switcher</c:v>
                </c:pt>
                <c:pt idx="6">
                  <c:v>Switcher</c:v>
                </c:pt>
                <c:pt idx="7">
                  <c:v>Non Switcher</c:v>
                </c:pt>
                <c:pt idx="8">
                  <c:v>Switcher</c:v>
                </c:pt>
                <c:pt idx="9">
                  <c:v>Non Switcher</c:v>
                </c:pt>
              </c:strCache>
            </c:strRef>
          </c:cat>
          <c:val>
            <c:numRef>
              <c:f>Sheet1!$E$2:$E$13</c:f>
              <c:numCache>
                <c:formatCode>0</c:formatCode>
                <c:ptCount val="12"/>
                <c:pt idx="0">
                  <c:v>5</c:v>
                </c:pt>
                <c:pt idx="1">
                  <c:v>27</c:v>
                </c:pt>
                <c:pt idx="2">
                  <c:v>8</c:v>
                </c:pt>
                <c:pt idx="3">
                  <c:v>18</c:v>
                </c:pt>
                <c:pt idx="4">
                  <c:v>14</c:v>
                </c:pt>
                <c:pt idx="5">
                  <c:v>31</c:v>
                </c:pt>
                <c:pt idx="6">
                  <c:v>13</c:v>
                </c:pt>
                <c:pt idx="7">
                  <c:v>24</c:v>
                </c:pt>
                <c:pt idx="8">
                  <c:v>15</c:v>
                </c:pt>
                <c:pt idx="9">
                  <c:v>32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I just</c:v>
                </c:pt>
              </c:strCache>
            </c:strRef>
          </c:tx>
          <c:spPr>
            <a:solidFill>
              <a:sysClr val="window" lastClr="FFFFFF">
                <a:lumMod val="65000"/>
              </a:sysClr>
            </a:solidFill>
            <a:ln>
              <a:solidFill>
                <a:sysClr val="window" lastClr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0"/>
                <c:pt idx="0">
                  <c:v>Switcher</c:v>
                </c:pt>
                <c:pt idx="1">
                  <c:v>Non Switcher</c:v>
                </c:pt>
                <c:pt idx="2">
                  <c:v>Switcher</c:v>
                </c:pt>
                <c:pt idx="3">
                  <c:v>Non Switcher</c:v>
                </c:pt>
                <c:pt idx="4">
                  <c:v>Switcher</c:v>
                </c:pt>
                <c:pt idx="5">
                  <c:v>Non Switcher</c:v>
                </c:pt>
                <c:pt idx="6">
                  <c:v>Switcher</c:v>
                </c:pt>
                <c:pt idx="7">
                  <c:v>Non Switcher</c:v>
                </c:pt>
                <c:pt idx="8">
                  <c:v>Switcher</c:v>
                </c:pt>
                <c:pt idx="9">
                  <c:v>Non Switcher</c:v>
                </c:pt>
              </c:strCache>
            </c:strRef>
          </c:cat>
          <c:val>
            <c:numRef>
              <c:f>Sheet1!$F$2:$F$13</c:f>
              <c:numCache>
                <c:formatCode>0</c:formatCode>
                <c:ptCount val="12"/>
                <c:pt idx="0">
                  <c:v>15</c:v>
                </c:pt>
                <c:pt idx="1">
                  <c:v>9</c:v>
                </c:pt>
                <c:pt idx="2">
                  <c:v>30</c:v>
                </c:pt>
                <c:pt idx="3">
                  <c:v>13</c:v>
                </c:pt>
                <c:pt idx="4">
                  <c:v>20</c:v>
                </c:pt>
                <c:pt idx="5">
                  <c:v>10</c:v>
                </c:pt>
                <c:pt idx="6">
                  <c:v>21</c:v>
                </c:pt>
                <c:pt idx="7">
                  <c:v>11</c:v>
                </c:pt>
                <c:pt idx="8">
                  <c:v>19</c:v>
                </c:pt>
                <c:pt idx="9">
                  <c:v>13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ysClr val="window" lastClr="FFFFFF">
                <a:lumMod val="85000"/>
              </a:sysClr>
            </a:solidFill>
            <a:ln>
              <a:solidFill>
                <a:sysClr val="window" lastClr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0"/>
                <c:pt idx="0">
                  <c:v>Switcher</c:v>
                </c:pt>
                <c:pt idx="1">
                  <c:v>Non Switcher</c:v>
                </c:pt>
                <c:pt idx="2">
                  <c:v>Switcher</c:v>
                </c:pt>
                <c:pt idx="3">
                  <c:v>Non Switcher</c:v>
                </c:pt>
                <c:pt idx="4">
                  <c:v>Switcher</c:v>
                </c:pt>
                <c:pt idx="5">
                  <c:v>Non Switcher</c:v>
                </c:pt>
                <c:pt idx="6">
                  <c:v>Switcher</c:v>
                </c:pt>
                <c:pt idx="7">
                  <c:v>Non Switcher</c:v>
                </c:pt>
                <c:pt idx="8">
                  <c:v>Switcher</c:v>
                </c:pt>
                <c:pt idx="9">
                  <c:v>Non Switcher</c:v>
                </c:pt>
              </c:strCache>
            </c:strRef>
          </c:cat>
          <c:val>
            <c:numRef>
              <c:f>Sheet1!$G$2:$G$13</c:f>
              <c:numCache>
                <c:formatCode>0</c:formatCode>
                <c:ptCount val="12"/>
                <c:pt idx="0">
                  <c:v>21</c:v>
                </c:pt>
                <c:pt idx="1">
                  <c:v>8</c:v>
                </c:pt>
                <c:pt idx="2">
                  <c:v>16</c:v>
                </c:pt>
                <c:pt idx="3">
                  <c:v>9</c:v>
                </c:pt>
                <c:pt idx="4">
                  <c:v>17</c:v>
                </c:pt>
                <c:pt idx="5">
                  <c:v>10</c:v>
                </c:pt>
                <c:pt idx="6">
                  <c:v>22</c:v>
                </c:pt>
                <c:pt idx="7">
                  <c:v>11</c:v>
                </c:pt>
                <c:pt idx="8">
                  <c:v>30</c:v>
                </c:pt>
                <c:pt idx="9">
                  <c:v>46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No Barrier</c:v>
                </c:pt>
              </c:strCache>
            </c:strRef>
          </c:tx>
          <c:spPr>
            <a:solidFill>
              <a:srgbClr val="009999"/>
            </a:solidFill>
            <a:ln>
              <a:solidFill>
                <a:sysClr val="window" lastClr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0"/>
                <c:pt idx="0">
                  <c:v>Switcher</c:v>
                </c:pt>
                <c:pt idx="1">
                  <c:v>Non Switcher</c:v>
                </c:pt>
                <c:pt idx="2">
                  <c:v>Switcher</c:v>
                </c:pt>
                <c:pt idx="3">
                  <c:v>Non Switcher</c:v>
                </c:pt>
                <c:pt idx="4">
                  <c:v>Switcher</c:v>
                </c:pt>
                <c:pt idx="5">
                  <c:v>Non Switcher</c:v>
                </c:pt>
                <c:pt idx="6">
                  <c:v>Switcher</c:v>
                </c:pt>
                <c:pt idx="7">
                  <c:v>Non Switcher</c:v>
                </c:pt>
                <c:pt idx="8">
                  <c:v>Switcher</c:v>
                </c:pt>
                <c:pt idx="9">
                  <c:v>Non Switcher</c:v>
                </c:pt>
              </c:strCache>
            </c:strRef>
          </c:cat>
          <c:val>
            <c:numRef>
              <c:f>Sheet1!$H$2:$H$13</c:f>
              <c:numCache>
                <c:formatCode>0</c:formatCode>
                <c:ptCount val="12"/>
                <c:pt idx="0">
                  <c:v>21</c:v>
                </c:pt>
                <c:pt idx="1">
                  <c:v>11</c:v>
                </c:pt>
                <c:pt idx="2">
                  <c:v>6</c:v>
                </c:pt>
                <c:pt idx="3">
                  <c:v>8</c:v>
                </c:pt>
                <c:pt idx="4">
                  <c:v>14</c:v>
                </c:pt>
                <c:pt idx="5">
                  <c:v>7</c:v>
                </c:pt>
                <c:pt idx="6">
                  <c:v>23</c:v>
                </c:pt>
                <c:pt idx="7">
                  <c:v>9</c:v>
                </c:pt>
                <c:pt idx="8">
                  <c:v>3</c:v>
                </c:pt>
                <c:pt idx="9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89612952"/>
        <c:axId val="289613344"/>
      </c:barChart>
      <c:catAx>
        <c:axId val="28961295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50" b="1"/>
            </a:pPr>
            <a:endParaRPr lang="en-US"/>
          </a:p>
        </c:txPr>
        <c:crossAx val="289613344"/>
        <c:crosses val="autoZero"/>
        <c:auto val="1"/>
        <c:lblAlgn val="ctr"/>
        <c:lblOffset val="100"/>
        <c:noMultiLvlLbl val="0"/>
      </c:catAx>
      <c:valAx>
        <c:axId val="289613344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one"/>
        <c:crossAx val="2896129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100" b="1">
          <a:latin typeface="Verdana" pitchFamily="34" charset="0"/>
        </a:defRPr>
      </a:pPr>
      <a:endParaRPr lang="en-U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7710285005166221E-2"/>
          <c:y val="2.9850746268656716E-2"/>
          <c:w val="0.96465741278716288"/>
          <c:h val="0.92324093816631125"/>
        </c:manualLayout>
      </c:layout>
      <c:barChart>
        <c:barDir val="col"/>
        <c:grouping val="percentStacked"/>
        <c:varyColors val="0"/>
        <c:ser>
          <c:idx val="0"/>
          <c:order val="0"/>
          <c:spPr>
            <a:solidFill>
              <a:srgbClr val="008FC5"/>
            </a:solidFill>
            <a:ln w="25905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Sheet1!$B$2:$R$2</c:f>
              <c:numCache>
                <c:formatCode>0</c:formatCode>
                <c:ptCount val="17"/>
                <c:pt idx="0" formatCode="General">
                  <c:v>18</c:v>
                </c:pt>
                <c:pt idx="1">
                  <c:v>30</c:v>
                </c:pt>
                <c:pt idx="3" formatCode="General">
                  <c:v>26</c:v>
                </c:pt>
                <c:pt idx="4">
                  <c:v>36</c:v>
                </c:pt>
                <c:pt idx="6" formatCode="General">
                  <c:v>22</c:v>
                </c:pt>
                <c:pt idx="7">
                  <c:v>30</c:v>
                </c:pt>
                <c:pt idx="9" formatCode="General">
                  <c:v>16</c:v>
                </c:pt>
                <c:pt idx="10">
                  <c:v>27</c:v>
                </c:pt>
                <c:pt idx="12" formatCode="General">
                  <c:v>18</c:v>
                </c:pt>
                <c:pt idx="13">
                  <c:v>28</c:v>
                </c:pt>
                <c:pt idx="15" formatCode="General">
                  <c:v>18</c:v>
                </c:pt>
                <c:pt idx="16">
                  <c:v>31</c:v>
                </c:pt>
              </c:numCache>
            </c:numRef>
          </c:val>
        </c:ser>
        <c:ser>
          <c:idx val="1"/>
          <c:order val="1"/>
          <c:spPr>
            <a:solidFill>
              <a:srgbClr val="D9006F"/>
            </a:solidFill>
            <a:ln w="25905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Sheet1!$B$3:$R$3</c:f>
              <c:numCache>
                <c:formatCode>0</c:formatCode>
                <c:ptCount val="17"/>
                <c:pt idx="0" formatCode="General">
                  <c:v>23</c:v>
                </c:pt>
                <c:pt idx="1">
                  <c:v>19</c:v>
                </c:pt>
                <c:pt idx="3" formatCode="General">
                  <c:v>26</c:v>
                </c:pt>
                <c:pt idx="4">
                  <c:v>20</c:v>
                </c:pt>
                <c:pt idx="6" formatCode="General">
                  <c:v>23</c:v>
                </c:pt>
                <c:pt idx="7">
                  <c:v>22</c:v>
                </c:pt>
                <c:pt idx="9" formatCode="General">
                  <c:v>20</c:v>
                </c:pt>
                <c:pt idx="10">
                  <c:v>19</c:v>
                </c:pt>
                <c:pt idx="12" formatCode="General">
                  <c:v>21</c:v>
                </c:pt>
                <c:pt idx="13">
                  <c:v>21</c:v>
                </c:pt>
                <c:pt idx="15" formatCode="General">
                  <c:v>19</c:v>
                </c:pt>
                <c:pt idx="16">
                  <c:v>20</c:v>
                </c:pt>
              </c:numCache>
            </c:numRef>
          </c:val>
        </c:ser>
        <c:ser>
          <c:idx val="2"/>
          <c:order val="2"/>
          <c:spPr>
            <a:solidFill>
              <a:srgbClr val="62297B"/>
            </a:solidFill>
            <a:ln w="12700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Sheet1!$B$4:$R$4</c:f>
              <c:numCache>
                <c:formatCode>0</c:formatCode>
                <c:ptCount val="17"/>
                <c:pt idx="0" formatCode="General">
                  <c:v>16</c:v>
                </c:pt>
                <c:pt idx="1">
                  <c:v>15</c:v>
                </c:pt>
                <c:pt idx="3" formatCode="General">
                  <c:v>15</c:v>
                </c:pt>
                <c:pt idx="4">
                  <c:v>13</c:v>
                </c:pt>
                <c:pt idx="6" formatCode="General">
                  <c:v>17</c:v>
                </c:pt>
                <c:pt idx="7">
                  <c:v>13</c:v>
                </c:pt>
                <c:pt idx="9" formatCode="General">
                  <c:v>14</c:v>
                </c:pt>
                <c:pt idx="10">
                  <c:v>15</c:v>
                </c:pt>
                <c:pt idx="12" formatCode="General">
                  <c:v>11</c:v>
                </c:pt>
                <c:pt idx="13">
                  <c:v>12</c:v>
                </c:pt>
                <c:pt idx="15" formatCode="General">
                  <c:v>11</c:v>
                </c:pt>
                <c:pt idx="16">
                  <c:v>8</c:v>
                </c:pt>
              </c:numCache>
            </c:numRef>
          </c:val>
        </c:ser>
        <c:ser>
          <c:idx val="3"/>
          <c:order val="3"/>
          <c:spPr>
            <a:solidFill>
              <a:srgbClr val="F79646"/>
            </a:solidFill>
            <a:ln w="19050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Sheet1!$B$5:$R$5</c:f>
              <c:numCache>
                <c:formatCode>0</c:formatCode>
                <c:ptCount val="17"/>
                <c:pt idx="0" formatCode="General">
                  <c:v>43</c:v>
                </c:pt>
                <c:pt idx="1">
                  <c:v>36</c:v>
                </c:pt>
                <c:pt idx="3" formatCode="General">
                  <c:v>33</c:v>
                </c:pt>
                <c:pt idx="4">
                  <c:v>31</c:v>
                </c:pt>
                <c:pt idx="6" formatCode="General">
                  <c:v>37</c:v>
                </c:pt>
                <c:pt idx="7">
                  <c:v>35</c:v>
                </c:pt>
                <c:pt idx="9" formatCode="General">
                  <c:v>50</c:v>
                </c:pt>
                <c:pt idx="10">
                  <c:v>40</c:v>
                </c:pt>
                <c:pt idx="12" formatCode="General">
                  <c:v>50</c:v>
                </c:pt>
                <c:pt idx="13">
                  <c:v>40</c:v>
                </c:pt>
                <c:pt idx="15" formatCode="General">
                  <c:v>52</c:v>
                </c:pt>
                <c:pt idx="16">
                  <c:v>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89614128"/>
        <c:axId val="289614520"/>
      </c:barChart>
      <c:catAx>
        <c:axId val="289614128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one"/>
        <c:crossAx val="289614520"/>
        <c:crosses val="autoZero"/>
        <c:auto val="1"/>
        <c:lblAlgn val="ctr"/>
        <c:lblOffset val="100"/>
        <c:noMultiLvlLbl val="0"/>
      </c:catAx>
      <c:valAx>
        <c:axId val="289614520"/>
        <c:scaling>
          <c:orientation val="maxMin"/>
        </c:scaling>
        <c:delete val="1"/>
        <c:axPos val="l"/>
        <c:numFmt formatCode="0%" sourceLinked="1"/>
        <c:majorTickMark val="out"/>
        <c:minorTickMark val="none"/>
        <c:tickLblPos val="none"/>
        <c:crossAx val="289614128"/>
        <c:crosses val="autoZero"/>
        <c:crossBetween val="between"/>
      </c:valAx>
      <c:spPr>
        <a:noFill/>
        <a:ln w="2590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8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3190812598787085E-4"/>
          <c:y val="2.9850746268656716E-2"/>
          <c:w val="0.9908284000190456"/>
          <c:h val="0.9232409381663112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Difficulty in comparing products</c:v>
                </c:pt>
              </c:strCache>
            </c:strRef>
          </c:tx>
          <c:spPr>
            <a:solidFill>
              <a:srgbClr val="008FC5"/>
            </a:solidFill>
            <a:ln w="9525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Sheet1!$B$2:$F$2</c:f>
              <c:numCache>
                <c:formatCode>0</c:formatCode>
                <c:ptCount val="5"/>
                <c:pt idx="0">
                  <c:v>31</c:v>
                </c:pt>
                <c:pt idx="1">
                  <c:v>56</c:v>
                </c:pt>
                <c:pt idx="2">
                  <c:v>41</c:v>
                </c:pt>
                <c:pt idx="3">
                  <c:v>21</c:v>
                </c:pt>
                <c:pt idx="4">
                  <c:v>25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Distrust of price offered</c:v>
                </c:pt>
              </c:strCache>
            </c:strRef>
          </c:tx>
          <c:spPr>
            <a:solidFill>
              <a:srgbClr val="D9006F"/>
            </a:solidFill>
            <a:ln w="9525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Sheet1!$B$3:$F$3</c:f>
              <c:numCache>
                <c:formatCode>0</c:formatCode>
                <c:ptCount val="5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13</c:v>
                </c:pt>
                <c:pt idx="4">
                  <c:v>14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Switching more hassle than the benefit</c:v>
                </c:pt>
              </c:strCache>
            </c:strRef>
          </c:tx>
          <c:spPr>
            <a:solidFill>
              <a:srgbClr val="62297B"/>
            </a:solidFill>
            <a:ln w="9525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Sheet1!$B$4:$F$4</c:f>
              <c:numCache>
                <c:formatCode>0</c:formatCode>
                <c:ptCount val="5"/>
                <c:pt idx="0">
                  <c:v>13</c:v>
                </c:pt>
                <c:pt idx="1">
                  <c:v>9</c:v>
                </c:pt>
                <c:pt idx="2">
                  <c:v>12</c:v>
                </c:pt>
                <c:pt idx="3">
                  <c:v>13</c:v>
                </c:pt>
                <c:pt idx="4">
                  <c:v>12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Don’t believe there is much difference between suppliers</c:v>
                </c:pt>
              </c:strCache>
            </c:strRef>
          </c:tx>
          <c:spPr>
            <a:solidFill>
              <a:srgbClr val="F79646"/>
            </a:solidFill>
            <a:ln w="9525">
              <a:solidFill>
                <a:srgbClr val="FFFFFF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Sheet1!$B$5:$F$5</c:f>
              <c:numCache>
                <c:formatCode>0</c:formatCode>
                <c:ptCount val="5"/>
                <c:pt idx="0">
                  <c:v>41</c:v>
                </c:pt>
                <c:pt idx="1">
                  <c:v>19</c:v>
                </c:pt>
                <c:pt idx="2">
                  <c:v>29</c:v>
                </c:pt>
                <c:pt idx="3">
                  <c:v>53</c:v>
                </c:pt>
                <c:pt idx="4">
                  <c:v>49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</c:strCache>
            </c:strRef>
          </c:tx>
          <c:spPr>
            <a:solidFill>
              <a:srgbClr val="F79646"/>
            </a:solidFill>
            <a:ln>
              <a:solidFill>
                <a:sysClr val="window" lastClr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en-IE" sz="1000" b="1" i="0" u="none" strike="noStrike" kern="1200" baseline="0">
                    <a:solidFill>
                      <a:srgbClr val="FFFFFF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Sheet1!$B$6:$F$6</c:f>
              <c:numCache>
                <c:formatCode>General</c:formatCode>
                <c:ptCount val="5"/>
              </c:numCache>
            </c:numRef>
          </c:val>
        </c:ser>
        <c:ser>
          <c:idx val="5"/>
          <c:order val="5"/>
          <c:tx>
            <c:strRef>
              <c:f>Sheet1!$A$7</c:f>
              <c:strCache>
                <c:ptCount val="1"/>
              </c:strCache>
            </c:strRef>
          </c:tx>
          <c:spPr>
            <a:solidFill>
              <a:srgbClr val="4BACC6"/>
            </a:solidFill>
            <a:ln>
              <a:solidFill>
                <a:sysClr val="window" lastClr="FFFFFF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en-IE" sz="1000" b="1" i="0" u="none" strike="noStrike" kern="1200" baseline="0">
                    <a:solidFill>
                      <a:srgbClr val="FFFFFF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Sheet1!$B$7:$F$7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289615304"/>
        <c:axId val="290593720"/>
      </c:barChart>
      <c:catAx>
        <c:axId val="289615304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one"/>
        <c:crossAx val="290593720"/>
        <c:crosses val="autoZero"/>
        <c:auto val="1"/>
        <c:lblAlgn val="ctr"/>
        <c:lblOffset val="100"/>
        <c:noMultiLvlLbl val="0"/>
      </c:catAx>
      <c:valAx>
        <c:axId val="290593720"/>
        <c:scaling>
          <c:orientation val="maxMin"/>
        </c:scaling>
        <c:delete val="1"/>
        <c:axPos val="l"/>
        <c:numFmt formatCode="0%" sourceLinked="1"/>
        <c:majorTickMark val="out"/>
        <c:minorTickMark val="none"/>
        <c:tickLblPos val="none"/>
        <c:crossAx val="289615304"/>
        <c:crosses val="autoZero"/>
        <c:crossBetween val="between"/>
      </c:valAx>
      <c:spPr>
        <a:noFill/>
        <a:ln w="2590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8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0.37419</cdr:x>
      <cdr:y>0.4548</cdr:y>
    </cdr:from>
    <cdr:to>
      <cdr:x>0.42734</cdr:x>
      <cdr:y>0.56009</cdr:y>
    </cdr:to>
    <cdr:sp macro="" textlink="">
      <cdr:nvSpPr>
        <cdr:cNvPr id="2" name="Oval 1"/>
        <cdr:cNvSpPr/>
      </cdr:nvSpPr>
      <cdr:spPr>
        <a:xfrm xmlns:a="http://schemas.openxmlformats.org/drawingml/2006/main">
          <a:off x="3381537" y="1866267"/>
          <a:ext cx="480369" cy="432048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ysClr val="windowText" lastClr="000000"/>
          </a:solidFill>
          <a:prstDash val="solid"/>
        </a:ln>
        <a:effectLst xmlns:a="http://schemas.openxmlformats.org/drawingml/2006/main">
          <a:outerShdw blurRad="40000" dist="23000" dir="5400000" rotWithShape="0">
            <a:srgbClr val="000000">
              <a:alpha val="35000"/>
            </a:srgbClr>
          </a:outerShdw>
        </a:effectLst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521437" rtl="0" eaLnBrk="1" latinLnBrk="0" hangingPunct="1">
            <a:defRPr sz="2100" kern="1200">
              <a:solidFill>
                <a:sysClr val="window" lastClr="FFFFFF"/>
              </a:solidFill>
              <a:latin typeface="Verdana"/>
            </a:defRPr>
          </a:lvl1pPr>
          <a:lvl2pPr marL="521437" algn="l" defTabSz="521437" rtl="0" eaLnBrk="1" latinLnBrk="0" hangingPunct="1">
            <a:defRPr sz="2100" kern="1200">
              <a:solidFill>
                <a:sysClr val="window" lastClr="FFFFFF"/>
              </a:solidFill>
              <a:latin typeface="Verdana"/>
            </a:defRPr>
          </a:lvl2pPr>
          <a:lvl3pPr marL="1042873" algn="l" defTabSz="521437" rtl="0" eaLnBrk="1" latinLnBrk="0" hangingPunct="1">
            <a:defRPr sz="2100" kern="1200">
              <a:solidFill>
                <a:sysClr val="window" lastClr="FFFFFF"/>
              </a:solidFill>
              <a:latin typeface="Verdana"/>
            </a:defRPr>
          </a:lvl3pPr>
          <a:lvl4pPr marL="1564310" algn="l" defTabSz="521437" rtl="0" eaLnBrk="1" latinLnBrk="0" hangingPunct="1">
            <a:defRPr sz="2100" kern="1200">
              <a:solidFill>
                <a:sysClr val="window" lastClr="FFFFFF"/>
              </a:solidFill>
              <a:latin typeface="Verdana"/>
            </a:defRPr>
          </a:lvl4pPr>
          <a:lvl5pPr marL="2085746" algn="l" defTabSz="521437" rtl="0" eaLnBrk="1" latinLnBrk="0" hangingPunct="1">
            <a:defRPr sz="2100" kern="1200">
              <a:solidFill>
                <a:sysClr val="window" lastClr="FFFFFF"/>
              </a:solidFill>
              <a:latin typeface="Verdana"/>
            </a:defRPr>
          </a:lvl5pPr>
          <a:lvl6pPr marL="2607183" algn="l" defTabSz="521437" rtl="0" eaLnBrk="1" latinLnBrk="0" hangingPunct="1">
            <a:defRPr sz="2100" kern="1200">
              <a:solidFill>
                <a:sysClr val="window" lastClr="FFFFFF"/>
              </a:solidFill>
              <a:latin typeface="Verdana"/>
            </a:defRPr>
          </a:lvl6pPr>
          <a:lvl7pPr marL="3128620" algn="l" defTabSz="521437" rtl="0" eaLnBrk="1" latinLnBrk="0" hangingPunct="1">
            <a:defRPr sz="2100" kern="1200">
              <a:solidFill>
                <a:sysClr val="window" lastClr="FFFFFF"/>
              </a:solidFill>
              <a:latin typeface="Verdana"/>
            </a:defRPr>
          </a:lvl7pPr>
          <a:lvl8pPr marL="3650056" algn="l" defTabSz="521437" rtl="0" eaLnBrk="1" latinLnBrk="0" hangingPunct="1">
            <a:defRPr sz="2100" kern="1200">
              <a:solidFill>
                <a:sysClr val="window" lastClr="FFFFFF"/>
              </a:solidFill>
              <a:latin typeface="Verdana"/>
            </a:defRPr>
          </a:lvl8pPr>
          <a:lvl9pPr marL="4171493" algn="l" defTabSz="521437" rtl="0" eaLnBrk="1" latinLnBrk="0" hangingPunct="1">
            <a:defRPr sz="2100" kern="1200">
              <a:solidFill>
                <a:sysClr val="window" lastClr="FFFFFF"/>
              </a:solidFill>
              <a:latin typeface="Verdana"/>
            </a:defRPr>
          </a:lvl9pPr>
        </a:lstStyle>
        <a:p xmlns:a="http://schemas.openxmlformats.org/drawingml/2006/main">
          <a:pPr algn="ctr"/>
          <a:endParaRPr lang="en-IE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4015" cy="488712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9080" y="0"/>
            <a:ext cx="2914015" cy="488712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5F758C00-DABB-4F3F-9457-FF4E6F33DFC1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33425"/>
            <a:ext cx="4886325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2465" y="4642764"/>
            <a:ext cx="5379720" cy="4398407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283830"/>
            <a:ext cx="2914015" cy="488712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9080" y="9283830"/>
            <a:ext cx="2914015" cy="488712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DF8A2D02-AC64-4B12-BA18-846DD54795D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09601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89756" tIns="44878" rIns="89756" bIns="44878"/>
          <a:lstStyle/>
          <a:p>
            <a:pPr>
              <a:spcBef>
                <a:spcPct val="0"/>
              </a:spcBef>
            </a:pPr>
            <a:endParaRPr lang="en-GB" sz="18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696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89777" tIns="44889" rIns="89777" bIns="44889"/>
          <a:lstStyle/>
          <a:p>
            <a:pPr>
              <a:spcBef>
                <a:spcPct val="0"/>
              </a:spcBef>
            </a:pPr>
            <a:endParaRPr lang="en-GB" sz="1800" b="1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229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649063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2025603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33220314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8450"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888" indent="-285726" defTabSz="8984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2905" indent="-228581" defTabSz="89845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066" indent="-228581" defTabSz="89845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228" indent="-228581" defTabSz="89845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390" indent="-228581" algn="ctr" defTabSz="8984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551" indent="-228581" algn="ctr" defTabSz="8984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8713" indent="-228581" algn="ctr" defTabSz="8984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5875" indent="-228581" algn="ctr" defTabSz="8984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D06487A-1B65-437D-8920-BAA34B37DA58}" type="slidenum">
              <a:rPr lang="en-US" b="0" smtClean="0">
                <a:latin typeface="Calibri" pitchFamily="34" charset="0"/>
              </a:rPr>
              <a:pPr eaLnBrk="1" hangingPunct="1"/>
              <a:t>20</a:t>
            </a:fld>
            <a:endParaRPr lang="en-US" b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7160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IE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8450"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888" indent="-285726" defTabSz="8984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2905" indent="-228581" defTabSz="89845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066" indent="-228581" defTabSz="89845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228" indent="-228581" defTabSz="89845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390" indent="-228581" algn="ctr" defTabSz="8984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551" indent="-228581" algn="ctr" defTabSz="8984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8713" indent="-228581" algn="ctr" defTabSz="8984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5875" indent="-228581" algn="ctr" defTabSz="89845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E1A196D-8DE0-40A7-B897-1366BF03A056}" type="slidenum">
              <a:rPr lang="en-US" b="0" smtClean="0">
                <a:latin typeface="Calibri" pitchFamily="34" charset="0"/>
              </a:rPr>
              <a:pPr eaLnBrk="1" hangingPunct="1"/>
              <a:t>22</a:t>
            </a:fld>
            <a:endParaRPr lang="en-US" b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72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78625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71430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012842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8442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 txBox="1">
            <a:spLocks/>
          </p:cNvSpPr>
          <p:nvPr userDrawn="1"/>
        </p:nvSpPr>
        <p:spPr bwMode="auto">
          <a:xfrm>
            <a:off x="165100" y="1119188"/>
            <a:ext cx="3397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fld id="{9A928CFC-60C0-4BDD-B094-414A42932E8F}" type="slidenum">
              <a:rPr lang="en-US" sz="1000" b="0" smtClean="0">
                <a:solidFill>
                  <a:srgbClr val="898989"/>
                </a:solidFill>
                <a:cs typeface="Arial" charset="0"/>
              </a:rPr>
              <a:pPr algn="r" eaLnBrk="1" hangingPunct="1">
                <a:defRPr/>
              </a:pPr>
              <a:t>‹#›</a:t>
            </a:fld>
            <a:endParaRPr lang="en-US" sz="1000" b="0" smtClean="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>
            <a:off x="2620963" y="3140075"/>
            <a:ext cx="39036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3200">
                <a:solidFill>
                  <a:srgbClr val="FFFFFF"/>
                </a:solidFill>
                <a:cs typeface="Arial" charset="0"/>
              </a:rPr>
              <a:t>Making Complaints</a:t>
            </a:r>
          </a:p>
        </p:txBody>
      </p:sp>
      <p:pic>
        <p:nvPicPr>
          <p:cNvPr id="6" name="Picture 8" descr="ppt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88"/>
          <a:stretch>
            <a:fillRect/>
          </a:stretch>
        </p:blipFill>
        <p:spPr bwMode="auto">
          <a:xfrm>
            <a:off x="0" y="-1588"/>
            <a:ext cx="9144000" cy="659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8"/>
          <p:cNvSpPr txBox="1">
            <a:spLocks noChangeArrowheads="1"/>
          </p:cNvSpPr>
          <p:nvPr userDrawn="1"/>
        </p:nvSpPr>
        <p:spPr bwMode="auto">
          <a:xfrm>
            <a:off x="0" y="6491288"/>
            <a:ext cx="226774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GB" sz="1600" dirty="0" smtClean="0">
                <a:solidFill>
                  <a:srgbClr val="E69CFF"/>
                </a:solidFill>
                <a:latin typeface="Calibri" pitchFamily="34" charset="0"/>
              </a:rPr>
              <a:t>www.consumerhelp.ie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33450" y="1155700"/>
            <a:ext cx="7620000" cy="53022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A71930"/>
              </a:buClr>
              <a:buFont typeface="Wingdings" pitchFamily="2" charset="2"/>
              <a:buChar char="Ø"/>
              <a:defRPr sz="1800" b="1">
                <a:latin typeface="Arial" pitchFamily="34" charset="0"/>
                <a:cs typeface="Arial" pitchFamily="34" charset="0"/>
              </a:defRPr>
            </a:lvl1pPr>
            <a:lvl2pPr>
              <a:buClr>
                <a:srgbClr val="A71930"/>
              </a:buClr>
              <a:defRPr sz="1800" b="1"/>
            </a:lvl2pPr>
            <a:lvl3pPr>
              <a:buClr>
                <a:srgbClr val="A71930"/>
              </a:buClr>
              <a:defRPr sz="1800" b="1"/>
            </a:lvl3pPr>
            <a:lvl4pPr>
              <a:buClr>
                <a:srgbClr val="A71930"/>
              </a:buClr>
              <a:defRPr sz="1800" b="1"/>
            </a:lvl4pPr>
            <a:lvl5pPr>
              <a:buClr>
                <a:srgbClr val="A71930"/>
              </a:buClr>
              <a:defRPr sz="1800" b="1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title"/>
          </p:nvPr>
        </p:nvSpPr>
        <p:spPr>
          <a:xfrm>
            <a:off x="1357290" y="186991"/>
            <a:ext cx="7000924" cy="526113"/>
          </a:xfrm>
          <a:prstGeom prst="rect">
            <a:avLst/>
          </a:prstGeom>
          <a:noFill/>
        </p:spPr>
        <p:txBody>
          <a:bodyPr anchor="ctr" anchorCtr="0">
            <a:normAutofit/>
          </a:bodyPr>
          <a:lstStyle>
            <a:lvl1pPr algn="ctr">
              <a:defRPr sz="26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209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44678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18154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65614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32279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47341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31286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55319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22631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9499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Microsoft_Excel_97-2003_Worksheet3.xls"/><Relationship Id="rId5" Type="http://schemas.openxmlformats.org/officeDocument/2006/relationships/image" Target="../media/image6.png"/><Relationship Id="rId4" Type="http://schemas.openxmlformats.org/officeDocument/2006/relationships/oleObject" Target="../embeddings/Microsoft_Excel_97-2003_Worksheet2.xls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933450" y="490538"/>
            <a:ext cx="7275513" cy="5375275"/>
          </a:xfrm>
          <a:prstGeom prst="roundRect">
            <a:avLst>
              <a:gd name="adj" fmla="val 2787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4" tIns="0" rIns="91424" bIns="0">
            <a:spAutoFit/>
          </a:bodyPr>
          <a:lstStyle/>
          <a:p>
            <a:endParaRPr lang="en-GB" sz="2800" dirty="0"/>
          </a:p>
          <a:p>
            <a:pPr algn="ctr"/>
            <a:r>
              <a:rPr lang="en-GB" sz="2800" dirty="0">
                <a:solidFill>
                  <a:srgbClr val="7F7F7F"/>
                </a:solidFill>
              </a:rPr>
              <a:t>National Consumer Agency</a:t>
            </a:r>
            <a:endParaRPr lang="en-GB" sz="2800" dirty="0">
              <a:solidFill>
                <a:srgbClr val="7F7F7F"/>
              </a:solidFill>
              <a:cs typeface="Arial" charset="0"/>
            </a:endParaRPr>
          </a:p>
          <a:p>
            <a:pPr algn="ctr"/>
            <a:endParaRPr lang="en-GB" dirty="0">
              <a:cs typeface="Arial" charset="0"/>
            </a:endParaRPr>
          </a:p>
          <a:p>
            <a:pPr algn="ctr"/>
            <a:r>
              <a:rPr lang="en-GB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Market Research Findings:</a:t>
            </a:r>
          </a:p>
          <a:p>
            <a:pPr algn="ctr"/>
            <a:r>
              <a:rPr lang="en-GB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Consumer </a:t>
            </a:r>
            <a:r>
              <a:rPr lang="en-GB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Switching Behaviour</a:t>
            </a:r>
            <a:endParaRPr lang="en-GB" sz="24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ctr"/>
            <a:endParaRPr lang="en-GB" i="1" dirty="0">
              <a:cs typeface="Arial" charset="0"/>
            </a:endParaRPr>
          </a:p>
          <a:p>
            <a:pPr algn="ctr"/>
            <a:endParaRPr lang="en-GB" dirty="0">
              <a:cs typeface="Arial" charset="0"/>
            </a:endParaRPr>
          </a:p>
          <a:p>
            <a:pPr algn="ctr"/>
            <a:endParaRPr lang="en-GB" dirty="0">
              <a:cs typeface="Arial" charset="0"/>
            </a:endParaRPr>
          </a:p>
          <a:p>
            <a:pPr algn="ctr"/>
            <a:endParaRPr lang="en-GB" dirty="0">
              <a:cs typeface="Arial" charset="0"/>
            </a:endParaRPr>
          </a:p>
          <a:p>
            <a:pPr algn="ctr"/>
            <a:endParaRPr lang="en-GB" dirty="0">
              <a:cs typeface="Arial" charset="0"/>
            </a:endParaRPr>
          </a:p>
          <a:p>
            <a:pPr algn="ctr"/>
            <a:endParaRPr lang="en-IE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ctr"/>
            <a:endParaRPr lang="en-IE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ctr"/>
            <a:r>
              <a:rPr lang="en-IE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September 2013</a:t>
            </a:r>
            <a:endParaRPr lang="en-GB" sz="2000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ctr"/>
            <a:r>
              <a:rPr lang="en-GB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Research Conducted by</a:t>
            </a:r>
          </a:p>
          <a:p>
            <a:pPr algn="ctr"/>
            <a:endParaRPr lang="en-GB" dirty="0">
              <a:cs typeface="Arial" charset="0"/>
            </a:endParaRPr>
          </a:p>
          <a:p>
            <a:endParaRPr lang="en-GB" dirty="0">
              <a:cs typeface="Arial" charset="0"/>
            </a:endParaRPr>
          </a:p>
          <a:p>
            <a:endParaRPr lang="en-GB" dirty="0">
              <a:cs typeface="Arial" charset="0"/>
            </a:endParaRPr>
          </a:p>
        </p:txBody>
      </p:sp>
      <p:pic>
        <p:nvPicPr>
          <p:cNvPr id="3075" name="Picture 7" descr="http://www.nca.ie/eng/Media_Zone/Downloads/NCA%20bilingual%20logo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6775" y="2627313"/>
            <a:ext cx="1946275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0" y="5124450"/>
            <a:ext cx="1035050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99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241912"/>
              </p:ext>
            </p:extLst>
          </p:nvPr>
        </p:nvGraphicFramePr>
        <p:xfrm>
          <a:off x="755576" y="1700810"/>
          <a:ext cx="6840760" cy="3476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88533"/>
                <a:gridCol w="2052227"/>
              </a:tblGrid>
              <a:tr h="54900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Saved money when switched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7620" marR="7620" marT="762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Average monthly savings </a:t>
                      </a:r>
                    </a:p>
                    <a:p>
                      <a:pPr algn="ctr" fontAlgn="b"/>
                      <a:r>
                        <a:rPr lang="en-IE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€</a:t>
                      </a:r>
                      <a:endParaRPr lang="en-IE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92799"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IE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Car insurance provider (145)</a:t>
                      </a:r>
                      <a:endParaRPr lang="en-IE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13.18</a:t>
                      </a:r>
                      <a:endParaRPr lang="en-IE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92799"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IE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Health insurance provider (30)</a:t>
                      </a:r>
                      <a:endParaRPr lang="en-IE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42.78</a:t>
                      </a:r>
                      <a:endParaRPr lang="en-IE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92799"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IE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Home insurance provider (68)</a:t>
                      </a:r>
                      <a:endParaRPr lang="en-IE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9.62</a:t>
                      </a:r>
                      <a:endParaRPr lang="en-IE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92799"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IE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Gas supply service (43)</a:t>
                      </a:r>
                      <a:endParaRPr lang="en-IE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18.42</a:t>
                      </a:r>
                      <a:endParaRPr lang="en-IE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92799"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IE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Fixed/ Landline telephone provider (59)</a:t>
                      </a:r>
                      <a:endParaRPr lang="en-IE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18.38</a:t>
                      </a:r>
                      <a:endParaRPr lang="en-IE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92799"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IE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Broadband internet access (75)</a:t>
                      </a:r>
                      <a:endParaRPr lang="en-IE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15.02</a:t>
                      </a:r>
                      <a:endParaRPr lang="en-IE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92799"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IE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Electricity supply service (104)</a:t>
                      </a:r>
                      <a:endParaRPr lang="en-IE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19.09</a:t>
                      </a:r>
                      <a:endParaRPr lang="en-IE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92799"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IE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Waste / Bin service provider (37)</a:t>
                      </a:r>
                      <a:endParaRPr lang="en-IE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14.32</a:t>
                      </a:r>
                      <a:endParaRPr lang="en-IE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92799"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IE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Mobile telephone provider (63)</a:t>
                      </a:r>
                      <a:endParaRPr lang="en-IE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23.46</a:t>
                      </a:r>
                      <a:endParaRPr lang="en-IE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92799"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IE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TV service provider e.g. Sky, UPC (25)</a:t>
                      </a:r>
                      <a:endParaRPr lang="en-IE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23.91</a:t>
                      </a:r>
                      <a:endParaRPr lang="en-IE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6991"/>
            <a:ext cx="8358214" cy="526113"/>
          </a:xfrm>
        </p:spPr>
        <p:txBody>
          <a:bodyPr>
            <a:normAutofit fontScale="90000"/>
          </a:bodyPr>
          <a:lstStyle/>
          <a:p>
            <a:pPr algn="l"/>
            <a:r>
              <a:rPr lang="en-IE" sz="2400" dirty="0">
                <a:solidFill>
                  <a:schemeClr val="accent4"/>
                </a:solidFill>
              </a:rPr>
              <a:t>Consumers monthly savings from switching</a:t>
            </a:r>
            <a:r>
              <a:rPr lang="en-IE" dirty="0">
                <a:solidFill>
                  <a:schemeClr val="accent4"/>
                </a:solidFill>
              </a:rPr>
              <a:t/>
            </a:r>
            <a:br>
              <a:rPr lang="en-IE" dirty="0">
                <a:solidFill>
                  <a:schemeClr val="accent4"/>
                </a:solidFill>
              </a:rPr>
            </a:br>
            <a:r>
              <a:rPr lang="en-IE" sz="1600" dirty="0">
                <a:solidFill>
                  <a:schemeClr val="bg1">
                    <a:lumMod val="50000"/>
                  </a:schemeClr>
                </a:solidFill>
              </a:rPr>
              <a:t>Base: All switchers in each category </a:t>
            </a:r>
            <a:endParaRPr lang="en-I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52397" y="5513524"/>
            <a:ext cx="8499822" cy="5797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US" sz="1400" dirty="0" smtClean="0">
                <a:solidFill>
                  <a:schemeClr val="tx1"/>
                </a:solidFill>
              </a:rPr>
              <a:t>Monthly savings made by switching car insurance on average were found to be €13. In the utilities sectors, on average consumers saved €19 when switching electricity provider and €18 when switching gas provider. 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027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6991"/>
            <a:ext cx="8358214" cy="526113"/>
          </a:xfrm>
        </p:spPr>
        <p:txBody>
          <a:bodyPr>
            <a:normAutofit fontScale="90000"/>
          </a:bodyPr>
          <a:lstStyle/>
          <a:p>
            <a:pPr algn="l"/>
            <a:r>
              <a:rPr lang="en-IE" sz="2400" dirty="0" smtClean="0">
                <a:solidFill>
                  <a:schemeClr val="accent4"/>
                </a:solidFill>
              </a:rPr>
              <a:t>Biggest Barrier to Switching Across Products</a:t>
            </a:r>
            <a:r>
              <a:rPr lang="en-IE" dirty="0" smtClean="0">
                <a:solidFill>
                  <a:schemeClr val="accent4"/>
                </a:solidFill>
              </a:rPr>
              <a:t/>
            </a:r>
            <a:br>
              <a:rPr lang="en-IE" dirty="0" smtClean="0">
                <a:solidFill>
                  <a:schemeClr val="accent4"/>
                </a:solidFill>
              </a:rPr>
            </a:br>
            <a:r>
              <a:rPr lang="en-IE" sz="1600" dirty="0">
                <a:solidFill>
                  <a:schemeClr val="bg1">
                    <a:lumMod val="50000"/>
                  </a:schemeClr>
                </a:solidFill>
              </a:rPr>
              <a:t>Base: All who hold products</a:t>
            </a:r>
            <a:endParaRPr lang="en-IE" sz="310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22" name="Chart 21"/>
          <p:cNvGraphicFramePr/>
          <p:nvPr>
            <p:extLst>
              <p:ext uri="{D42A27DB-BD31-4B8C-83A1-F6EECF244321}">
                <p14:modId xmlns:p14="http://schemas.microsoft.com/office/powerpoint/2010/main" val="3118805426"/>
              </p:ext>
            </p:extLst>
          </p:nvPr>
        </p:nvGraphicFramePr>
        <p:xfrm>
          <a:off x="539552" y="2780928"/>
          <a:ext cx="8406188" cy="31293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973351"/>
              </p:ext>
            </p:extLst>
          </p:nvPr>
        </p:nvGraphicFramePr>
        <p:xfrm>
          <a:off x="3395759" y="1556792"/>
          <a:ext cx="5454327" cy="11151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8862"/>
                <a:gridCol w="838862"/>
                <a:gridCol w="795709"/>
                <a:gridCol w="838862"/>
                <a:gridCol w="838862"/>
                <a:gridCol w="651585"/>
                <a:gridCol w="651585"/>
              </a:tblGrid>
              <a:tr h="83436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/>
                        </a:rPr>
                        <a:t>Difficulty in comparing products</a:t>
                      </a:r>
                    </a:p>
                  </a:txBody>
                  <a:tcPr marL="8149" marR="8149" marT="8637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/>
                        </a:rPr>
                        <a:t>Distrust of price offered</a:t>
                      </a:r>
                    </a:p>
                  </a:txBody>
                  <a:tcPr marL="8149" marR="8149" marT="8637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/>
                        </a:rPr>
                        <a:t>Switching more hassle than benefit</a:t>
                      </a:r>
                    </a:p>
                  </a:txBody>
                  <a:tcPr marL="8149" marR="8149" marT="8637" marB="0" anchor="ctr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/>
                        </a:rPr>
                        <a:t>Don’t believe there is much difference between suppliers</a:t>
                      </a:r>
                    </a:p>
                  </a:txBody>
                  <a:tcPr marL="8149" marR="8149" marT="8637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/>
                        </a:rPr>
                        <a:t>I just can’t be bothered</a:t>
                      </a:r>
                    </a:p>
                  </a:txBody>
                  <a:tcPr marL="8149" marR="8149" marT="8637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Verdana"/>
                        </a:rPr>
                        <a:t>Other</a:t>
                      </a:r>
                    </a:p>
                  </a:txBody>
                  <a:tcPr marL="8149" marR="8149" marT="863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Verdana"/>
                        </a:rPr>
                        <a:t>No </a:t>
                      </a:r>
                    </a:p>
                    <a:p>
                      <a:pPr algn="ctr" rtl="0" fontAlgn="ctr"/>
                      <a:r>
                        <a:rPr lang="en-GB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Verdana"/>
                        </a:rPr>
                        <a:t>Barrier</a:t>
                      </a:r>
                      <a:endParaRPr lang="en-GB" sz="900" b="1" i="0" u="none" strike="noStrike" dirty="0">
                        <a:solidFill>
                          <a:schemeClr val="bg1"/>
                        </a:solidFill>
                        <a:effectLst/>
                        <a:latin typeface="Verdana"/>
                      </a:endParaRPr>
                    </a:p>
                  </a:txBody>
                  <a:tcPr marL="8149" marR="8149" marT="8637" marB="0" anchor="ctr">
                    <a:solidFill>
                      <a:srgbClr val="008D8F"/>
                    </a:solidFill>
                  </a:tcPr>
                </a:tc>
              </a:tr>
              <a:tr h="1463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GB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8669" marR="5866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GB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8669" marR="5866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GB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8669" marR="5866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GB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8669" marR="5866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GB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8669" marR="5866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GB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8669" marR="5866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GB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8669" marR="5866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0" name="Oval 29"/>
          <p:cNvSpPr/>
          <p:nvPr/>
        </p:nvSpPr>
        <p:spPr>
          <a:xfrm>
            <a:off x="5076056" y="4797152"/>
            <a:ext cx="400295" cy="23353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5911900" y="5571281"/>
            <a:ext cx="400295" cy="23353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251520" y="6021288"/>
            <a:ext cx="8598567" cy="52596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US" sz="1400" dirty="0" smtClean="0">
                <a:solidFill>
                  <a:schemeClr val="tx1"/>
                </a:solidFill>
              </a:rPr>
              <a:t>Perceived hassle </a:t>
            </a:r>
            <a:r>
              <a:rPr lang="en-US" sz="1400" dirty="0">
                <a:solidFill>
                  <a:schemeClr val="tx1"/>
                </a:solidFill>
              </a:rPr>
              <a:t>and a </a:t>
            </a:r>
            <a:r>
              <a:rPr lang="en-US" sz="1400" dirty="0" smtClean="0">
                <a:solidFill>
                  <a:schemeClr val="tx1"/>
                </a:solidFill>
              </a:rPr>
              <a:t>belief </a:t>
            </a:r>
            <a:r>
              <a:rPr lang="en-US" sz="1400" dirty="0">
                <a:solidFill>
                  <a:schemeClr val="tx1"/>
                </a:solidFill>
              </a:rPr>
              <a:t>there is not much of a price difference </a:t>
            </a:r>
            <a:r>
              <a:rPr lang="en-US" sz="1400" dirty="0" smtClean="0">
                <a:solidFill>
                  <a:schemeClr val="tx1"/>
                </a:solidFill>
              </a:rPr>
              <a:t>appear to be the highest barriers </a:t>
            </a:r>
            <a:r>
              <a:rPr lang="en-US" sz="1400" dirty="0">
                <a:solidFill>
                  <a:schemeClr val="tx1"/>
                </a:solidFill>
              </a:rPr>
              <a:t>to </a:t>
            </a:r>
            <a:r>
              <a:rPr lang="en-US" sz="1400" dirty="0" smtClean="0">
                <a:solidFill>
                  <a:schemeClr val="tx1"/>
                </a:solidFill>
              </a:rPr>
              <a:t>switching.  </a:t>
            </a:r>
            <a:r>
              <a:rPr lang="en-US" sz="1400" dirty="0">
                <a:solidFill>
                  <a:schemeClr val="tx1"/>
                </a:solidFill>
              </a:rPr>
              <a:t>Price comparisons </a:t>
            </a:r>
            <a:r>
              <a:rPr lang="en-US" sz="1400" dirty="0" smtClean="0">
                <a:solidFill>
                  <a:schemeClr val="tx1"/>
                </a:solidFill>
              </a:rPr>
              <a:t>are less </a:t>
            </a:r>
            <a:r>
              <a:rPr lang="en-US" sz="1400" dirty="0">
                <a:solidFill>
                  <a:schemeClr val="tx1"/>
                </a:solidFill>
              </a:rPr>
              <a:t>of an </a:t>
            </a:r>
            <a:r>
              <a:rPr lang="en-US" sz="1400" dirty="0" smtClean="0">
                <a:solidFill>
                  <a:schemeClr val="tx1"/>
                </a:solidFill>
              </a:rPr>
              <a:t>issue, highest for car insurance (15%) and health insurance (13%).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49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6991"/>
            <a:ext cx="8358214" cy="721729"/>
          </a:xfrm>
        </p:spPr>
        <p:txBody>
          <a:bodyPr>
            <a:normAutofit/>
          </a:bodyPr>
          <a:lstStyle/>
          <a:p>
            <a:pPr algn="l"/>
            <a:r>
              <a:rPr lang="en-IE" sz="2200" dirty="0" smtClean="0">
                <a:solidFill>
                  <a:schemeClr val="accent4"/>
                </a:solidFill>
              </a:rPr>
              <a:t>Biggest Barrier to Switching Across Products - 1</a:t>
            </a:r>
            <a:r>
              <a:rPr lang="en-IE" dirty="0" smtClean="0">
                <a:solidFill>
                  <a:schemeClr val="accent4"/>
                </a:solidFill>
              </a:rPr>
              <a:t/>
            </a:r>
            <a:br>
              <a:rPr lang="en-IE" dirty="0" smtClean="0">
                <a:solidFill>
                  <a:schemeClr val="accent4"/>
                </a:solidFill>
              </a:rPr>
            </a:br>
            <a:r>
              <a:rPr lang="en-IE" sz="1400" dirty="0">
                <a:solidFill>
                  <a:schemeClr val="bg1">
                    <a:lumMod val="50000"/>
                  </a:schemeClr>
                </a:solidFill>
              </a:rPr>
              <a:t>Base: All who hold products</a:t>
            </a:r>
          </a:p>
        </p:txBody>
      </p:sp>
      <p:graphicFrame>
        <p:nvGraphicFramePr>
          <p:cNvPr id="22" name="Chart 21"/>
          <p:cNvGraphicFramePr/>
          <p:nvPr>
            <p:extLst>
              <p:ext uri="{D42A27DB-BD31-4B8C-83A1-F6EECF244321}">
                <p14:modId xmlns:p14="http://schemas.microsoft.com/office/powerpoint/2010/main" val="2181988655"/>
              </p:ext>
            </p:extLst>
          </p:nvPr>
        </p:nvGraphicFramePr>
        <p:xfrm>
          <a:off x="80963" y="2276872"/>
          <a:ext cx="8829197" cy="3599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0978171"/>
              </p:ext>
            </p:extLst>
          </p:nvPr>
        </p:nvGraphicFramePr>
        <p:xfrm>
          <a:off x="3080383" y="1489467"/>
          <a:ext cx="5705946" cy="8594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4076"/>
                <a:gridCol w="858790"/>
                <a:gridCol w="792728"/>
                <a:gridCol w="896537"/>
                <a:gridCol w="962599"/>
                <a:gridCol w="660608"/>
                <a:gridCol w="660608"/>
              </a:tblGrid>
              <a:tr h="6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/>
                        </a:rPr>
                        <a:t>Difficulty in comparing products</a:t>
                      </a:r>
                    </a:p>
                  </a:txBody>
                  <a:tcPr marL="8149" marR="8149" marT="8637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/>
                        </a:rPr>
                        <a:t>Distrust of price offered</a:t>
                      </a:r>
                    </a:p>
                  </a:txBody>
                  <a:tcPr marL="8149" marR="8149" marT="8637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/>
                        </a:rPr>
                        <a:t>Switching more hassle than benefit</a:t>
                      </a:r>
                    </a:p>
                  </a:txBody>
                  <a:tcPr marL="8149" marR="8149" marT="8637" marB="0" anchor="ctr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/>
                        </a:rPr>
                        <a:t>Don’t believe there is much difference between suppliers</a:t>
                      </a:r>
                    </a:p>
                  </a:txBody>
                  <a:tcPr marL="8149" marR="8149" marT="8637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/>
                        </a:rPr>
                        <a:t>I just can’t be bothered</a:t>
                      </a:r>
                    </a:p>
                  </a:txBody>
                  <a:tcPr marL="8149" marR="8149" marT="8637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/>
                        </a:rPr>
                        <a:t>Other</a:t>
                      </a:r>
                    </a:p>
                  </a:txBody>
                  <a:tcPr marL="8149" marR="8149" marT="863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Verdana"/>
                        </a:rPr>
                        <a:t>No Barrier</a:t>
                      </a:r>
                      <a:endParaRPr lang="en-GB" sz="900" b="1" i="0" u="none" strike="noStrike" dirty="0">
                        <a:solidFill>
                          <a:schemeClr val="bg1"/>
                        </a:solidFill>
                        <a:effectLst/>
                        <a:latin typeface="Verdana"/>
                      </a:endParaRPr>
                    </a:p>
                  </a:txBody>
                  <a:tcPr marL="8149" marR="8149" marT="8637" marB="0" anchor="ctr">
                    <a:solidFill>
                      <a:srgbClr val="009999"/>
                    </a:solidFill>
                  </a:tcPr>
                </a:tc>
              </a:tr>
              <a:tr h="1649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GB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8669" marR="5866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GB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8669" marR="5866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GB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8669" marR="5866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GB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8669" marR="5866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GB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8669" marR="5866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GB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8669" marR="5866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8669" marR="5866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0280" y="1772816"/>
            <a:ext cx="2582690" cy="265615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ctr"/>
            <a:r>
              <a:rPr lang="en-IE" sz="1200" b="1" dirty="0"/>
              <a:t>Switchers V Non Switchers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420591" y="2225001"/>
            <a:ext cx="1982065" cy="3666546"/>
          </a:xfrm>
          <a:prstGeom prst="rect">
            <a:avLst/>
          </a:prstGeom>
        </p:spPr>
        <p:txBody>
          <a:bodyPr wrap="square" lIns="80165" tIns="40083" rIns="80165" bIns="40083">
            <a:spAutoFit/>
          </a:bodyPr>
          <a:lstStyle/>
          <a:p>
            <a:endParaRPr lang="en-IE" sz="900" b="1" dirty="0" smtClean="0"/>
          </a:p>
          <a:p>
            <a:endParaRPr lang="en-IE" sz="900" b="1" dirty="0" smtClean="0"/>
          </a:p>
          <a:p>
            <a:r>
              <a:rPr lang="en-IE" sz="900" b="1" dirty="0" smtClean="0"/>
              <a:t>Car </a:t>
            </a:r>
            <a:r>
              <a:rPr lang="en-IE" sz="900" b="1" dirty="0"/>
              <a:t>insurance provider	</a:t>
            </a:r>
          </a:p>
          <a:p>
            <a:r>
              <a:rPr lang="en-IE" sz="900" b="1" dirty="0"/>
              <a:t>	</a:t>
            </a:r>
          </a:p>
          <a:p>
            <a:endParaRPr lang="en-IE" sz="900" b="1" dirty="0"/>
          </a:p>
          <a:p>
            <a:endParaRPr lang="en-IE" sz="900" b="1" dirty="0" smtClean="0"/>
          </a:p>
          <a:p>
            <a:r>
              <a:rPr lang="en-IE" sz="900" b="1" dirty="0" smtClean="0"/>
              <a:t>Health </a:t>
            </a:r>
            <a:r>
              <a:rPr lang="en-IE" sz="900" b="1" dirty="0"/>
              <a:t>insurance provider	</a:t>
            </a:r>
          </a:p>
          <a:p>
            <a:r>
              <a:rPr lang="en-IE" sz="900" b="1" dirty="0"/>
              <a:t>	</a:t>
            </a:r>
          </a:p>
          <a:p>
            <a:endParaRPr lang="en-IE" sz="900" b="1" dirty="0" smtClean="0"/>
          </a:p>
          <a:p>
            <a:r>
              <a:rPr lang="en-IE" sz="900" b="1" dirty="0" smtClean="0"/>
              <a:t>Gas </a:t>
            </a:r>
            <a:r>
              <a:rPr lang="en-IE" sz="900" b="1" dirty="0"/>
              <a:t>supply service	</a:t>
            </a:r>
          </a:p>
          <a:p>
            <a:r>
              <a:rPr lang="en-IE" sz="900" b="1" dirty="0"/>
              <a:t>	</a:t>
            </a:r>
          </a:p>
          <a:p>
            <a:endParaRPr lang="en-IE" sz="400" b="1" dirty="0"/>
          </a:p>
          <a:p>
            <a:endParaRPr lang="en-IE" sz="900" b="1" dirty="0"/>
          </a:p>
          <a:p>
            <a:r>
              <a:rPr lang="en-IE" sz="900" b="1" dirty="0" smtClean="0"/>
              <a:t>Fixed/Land </a:t>
            </a:r>
            <a:r>
              <a:rPr lang="en-IE" sz="900" b="1" dirty="0"/>
              <a:t>line telephone provider	</a:t>
            </a:r>
          </a:p>
          <a:p>
            <a:r>
              <a:rPr lang="en-IE" sz="900" b="1" dirty="0"/>
              <a:t>	</a:t>
            </a:r>
          </a:p>
          <a:p>
            <a:endParaRPr lang="en-IE" sz="900" b="1" dirty="0"/>
          </a:p>
          <a:p>
            <a:r>
              <a:rPr lang="en-IE" sz="900" b="1" dirty="0" smtClean="0"/>
              <a:t>Broad-band </a:t>
            </a:r>
            <a:r>
              <a:rPr lang="en-IE" sz="900" b="1" dirty="0"/>
              <a:t>Internet access provider 	</a:t>
            </a:r>
          </a:p>
          <a:p>
            <a:r>
              <a:rPr lang="en-IE" sz="900" b="1" dirty="0"/>
              <a:t>	</a:t>
            </a:r>
          </a:p>
          <a:p>
            <a:endParaRPr lang="en-IE" sz="900" b="1" dirty="0"/>
          </a:p>
          <a:p>
            <a:r>
              <a:rPr lang="en-IE" sz="900" b="1" dirty="0" smtClean="0"/>
              <a:t>Electricity </a:t>
            </a:r>
            <a:r>
              <a:rPr lang="en-IE" sz="900" b="1" dirty="0"/>
              <a:t>supply service	</a:t>
            </a:r>
          </a:p>
          <a:p>
            <a:endParaRPr lang="en-IE" sz="400" b="1" dirty="0"/>
          </a:p>
          <a:p>
            <a:r>
              <a:rPr lang="en-IE" sz="900" b="1" dirty="0"/>
              <a:t>	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443190" y="5215191"/>
            <a:ext cx="847006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02010" y="2951045"/>
            <a:ext cx="8411247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98912" y="3543001"/>
            <a:ext cx="841124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02010" y="4115266"/>
            <a:ext cx="840815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38545" y="4653136"/>
            <a:ext cx="847161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1924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215"/>
            <a:ext cx="9144000" cy="679154"/>
          </a:xfrm>
        </p:spPr>
        <p:txBody>
          <a:bodyPr>
            <a:normAutofit/>
          </a:bodyPr>
          <a:lstStyle/>
          <a:p>
            <a:pPr algn="l"/>
            <a:r>
              <a:rPr lang="en-IE" sz="2200" dirty="0" smtClean="0">
                <a:solidFill>
                  <a:schemeClr val="accent4"/>
                </a:solidFill>
              </a:rPr>
              <a:t>Biggest Barrier to Switching Across Products - 2</a:t>
            </a:r>
            <a:r>
              <a:rPr lang="en-IE" dirty="0" smtClean="0">
                <a:solidFill>
                  <a:schemeClr val="accent4"/>
                </a:solidFill>
              </a:rPr>
              <a:t/>
            </a:r>
            <a:br>
              <a:rPr lang="en-IE" dirty="0" smtClean="0">
                <a:solidFill>
                  <a:schemeClr val="accent4"/>
                </a:solidFill>
              </a:rPr>
            </a:br>
            <a:r>
              <a:rPr lang="en-IE" sz="1400" dirty="0">
                <a:solidFill>
                  <a:schemeClr val="bg1">
                    <a:lumMod val="50000"/>
                  </a:schemeClr>
                </a:solidFill>
              </a:rPr>
              <a:t>Base: All who hold products</a:t>
            </a:r>
          </a:p>
        </p:txBody>
      </p:sp>
      <p:graphicFrame>
        <p:nvGraphicFramePr>
          <p:cNvPr id="22" name="Chart 21"/>
          <p:cNvGraphicFramePr/>
          <p:nvPr>
            <p:extLst>
              <p:ext uri="{D42A27DB-BD31-4B8C-83A1-F6EECF244321}">
                <p14:modId xmlns:p14="http://schemas.microsoft.com/office/powerpoint/2010/main" val="1076419385"/>
              </p:ext>
            </p:extLst>
          </p:nvPr>
        </p:nvGraphicFramePr>
        <p:xfrm>
          <a:off x="12822" y="2178064"/>
          <a:ext cx="9055490" cy="4374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071390"/>
              </p:ext>
            </p:extLst>
          </p:nvPr>
        </p:nvGraphicFramePr>
        <p:xfrm>
          <a:off x="3092920" y="1469741"/>
          <a:ext cx="5852190" cy="9042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6479"/>
                <a:gridCol w="880801"/>
                <a:gridCol w="813046"/>
                <a:gridCol w="919516"/>
                <a:gridCol w="987270"/>
                <a:gridCol w="677539"/>
                <a:gridCol w="677539"/>
              </a:tblGrid>
              <a:tr h="699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/>
                        </a:rPr>
                        <a:t>Difficulty in comparing products</a:t>
                      </a:r>
                    </a:p>
                  </a:txBody>
                  <a:tcPr marL="8149" marR="8149" marT="8637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/>
                        </a:rPr>
                        <a:t>Distrust of price offered</a:t>
                      </a:r>
                    </a:p>
                  </a:txBody>
                  <a:tcPr marL="8149" marR="8149" marT="8637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/>
                        </a:rPr>
                        <a:t>Switching more hassle than benefit</a:t>
                      </a:r>
                    </a:p>
                  </a:txBody>
                  <a:tcPr marL="8149" marR="8149" marT="8637" marB="0" anchor="ctr"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/>
                        </a:rPr>
                        <a:t>Don’t believe there is much difference between suppliers</a:t>
                      </a:r>
                    </a:p>
                  </a:txBody>
                  <a:tcPr marL="8149" marR="8149" marT="8637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/>
                        </a:rPr>
                        <a:t>I just can’t be bothered</a:t>
                      </a:r>
                    </a:p>
                  </a:txBody>
                  <a:tcPr marL="8149" marR="8149" marT="8637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/>
                        </a:rPr>
                        <a:t>Other</a:t>
                      </a:r>
                    </a:p>
                  </a:txBody>
                  <a:tcPr marL="8149" marR="8149" marT="863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Verdana"/>
                        </a:rPr>
                        <a:t>No Barrier</a:t>
                      </a:r>
                      <a:endParaRPr lang="en-GB" sz="900" b="1" i="0" u="none" strike="noStrike" dirty="0">
                        <a:solidFill>
                          <a:schemeClr val="bg1"/>
                        </a:solidFill>
                        <a:effectLst/>
                        <a:latin typeface="Verdana"/>
                      </a:endParaRPr>
                    </a:p>
                  </a:txBody>
                  <a:tcPr marL="8149" marR="8149" marT="8637" marB="0" anchor="ctr">
                    <a:solidFill>
                      <a:srgbClr val="009999"/>
                    </a:solidFill>
                  </a:tcPr>
                </a:tc>
              </a:tr>
              <a:tr h="204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GB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8669" marR="5866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GB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8669" marR="5866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GB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8669" marR="5866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GB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8669" marR="5866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GB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8669" marR="5866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GB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8669" marR="5866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9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8669" marR="58669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7628" y="1753939"/>
            <a:ext cx="2648885" cy="265615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ctr"/>
            <a:r>
              <a:rPr lang="en-IE" sz="1200" b="1" dirty="0"/>
              <a:t>Switchers V Non Switchers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197628" y="2392907"/>
            <a:ext cx="2032865" cy="2927882"/>
          </a:xfrm>
          <a:prstGeom prst="rect">
            <a:avLst/>
          </a:prstGeom>
        </p:spPr>
        <p:txBody>
          <a:bodyPr wrap="square" lIns="80165" tIns="40083" rIns="80165" bIns="40083">
            <a:spAutoFit/>
          </a:bodyPr>
          <a:lstStyle/>
          <a:p>
            <a:endParaRPr lang="en-IE" sz="400" b="1" dirty="0"/>
          </a:p>
          <a:p>
            <a:r>
              <a:rPr lang="en-IE" sz="900" b="1" dirty="0"/>
              <a:t>	</a:t>
            </a:r>
          </a:p>
          <a:p>
            <a:r>
              <a:rPr lang="en-IE" sz="900" b="1" dirty="0"/>
              <a:t>Home insurance provider	</a:t>
            </a:r>
          </a:p>
          <a:p>
            <a:endParaRPr lang="en-IE" sz="400" b="1" dirty="0"/>
          </a:p>
          <a:p>
            <a:endParaRPr lang="en-IE" sz="400" b="1" dirty="0"/>
          </a:p>
          <a:p>
            <a:endParaRPr lang="en-IE" sz="400" b="1" dirty="0"/>
          </a:p>
          <a:p>
            <a:endParaRPr lang="en-IE" sz="100" b="1" dirty="0"/>
          </a:p>
          <a:p>
            <a:endParaRPr lang="en-IE" sz="100" b="1" dirty="0"/>
          </a:p>
          <a:p>
            <a:r>
              <a:rPr lang="en-IE" sz="900" b="1" dirty="0"/>
              <a:t>	</a:t>
            </a:r>
          </a:p>
          <a:p>
            <a:endParaRPr lang="en-IE" sz="800" b="1" dirty="0"/>
          </a:p>
          <a:p>
            <a:r>
              <a:rPr lang="en-IE" sz="900" b="1" dirty="0"/>
              <a:t>Life Insurance/Mortgage Protection	</a:t>
            </a:r>
          </a:p>
          <a:p>
            <a:endParaRPr lang="en-IE" sz="100" b="1" dirty="0"/>
          </a:p>
          <a:p>
            <a:endParaRPr lang="en-IE" sz="100" b="1" dirty="0"/>
          </a:p>
          <a:p>
            <a:endParaRPr lang="en-IE" sz="100" b="1" dirty="0"/>
          </a:p>
          <a:p>
            <a:endParaRPr lang="en-IE" sz="100" b="1" dirty="0"/>
          </a:p>
          <a:p>
            <a:endParaRPr lang="en-IE" sz="100" b="1" dirty="0"/>
          </a:p>
          <a:p>
            <a:endParaRPr lang="en-IE" sz="100" b="1" dirty="0"/>
          </a:p>
          <a:p>
            <a:endParaRPr lang="en-IE" sz="100" b="1" dirty="0"/>
          </a:p>
          <a:p>
            <a:endParaRPr lang="en-IE" sz="100" b="1" dirty="0"/>
          </a:p>
          <a:p>
            <a:endParaRPr lang="en-IE" sz="100" b="1" dirty="0"/>
          </a:p>
          <a:p>
            <a:endParaRPr lang="en-IE" sz="100" b="1" dirty="0"/>
          </a:p>
          <a:p>
            <a:endParaRPr lang="en-IE" sz="100" b="1" dirty="0"/>
          </a:p>
          <a:p>
            <a:endParaRPr lang="en-IE" sz="100" b="1" dirty="0"/>
          </a:p>
          <a:p>
            <a:endParaRPr lang="en-IE" sz="100" b="1" dirty="0"/>
          </a:p>
          <a:p>
            <a:endParaRPr lang="en-IE" sz="100" b="1" dirty="0"/>
          </a:p>
          <a:p>
            <a:endParaRPr lang="en-IE" sz="100" b="1" dirty="0"/>
          </a:p>
          <a:p>
            <a:endParaRPr lang="en-IE" sz="100" b="1" dirty="0"/>
          </a:p>
          <a:p>
            <a:endParaRPr lang="en-IE" sz="100" b="1" dirty="0"/>
          </a:p>
          <a:p>
            <a:endParaRPr lang="en-IE" sz="100" b="1" dirty="0"/>
          </a:p>
          <a:p>
            <a:endParaRPr lang="en-IE" sz="100" b="1" dirty="0"/>
          </a:p>
          <a:p>
            <a:endParaRPr lang="en-IE" sz="100" b="1" dirty="0"/>
          </a:p>
          <a:p>
            <a:endParaRPr lang="en-IE" sz="100" b="1" dirty="0"/>
          </a:p>
          <a:p>
            <a:endParaRPr lang="en-IE" sz="100" b="1" dirty="0"/>
          </a:p>
          <a:p>
            <a:r>
              <a:rPr lang="en-IE" sz="900" b="1" dirty="0"/>
              <a:t>	</a:t>
            </a:r>
          </a:p>
          <a:p>
            <a:r>
              <a:rPr lang="en-IE" sz="900" b="1" dirty="0"/>
              <a:t>Mobile telephone provider 	</a:t>
            </a:r>
          </a:p>
          <a:p>
            <a:endParaRPr lang="en-IE" sz="400" b="1" dirty="0"/>
          </a:p>
          <a:p>
            <a:endParaRPr lang="en-IE" sz="400" b="1" dirty="0"/>
          </a:p>
          <a:p>
            <a:endParaRPr lang="en-IE" sz="400" b="1" dirty="0"/>
          </a:p>
          <a:p>
            <a:endParaRPr lang="en-IE" sz="400" b="1" dirty="0"/>
          </a:p>
          <a:p>
            <a:endParaRPr lang="en-IE" sz="400" b="1" dirty="0"/>
          </a:p>
          <a:p>
            <a:r>
              <a:rPr lang="en-IE" sz="900" b="1" dirty="0"/>
              <a:t>	</a:t>
            </a:r>
          </a:p>
          <a:p>
            <a:r>
              <a:rPr lang="en-IE" sz="900" b="1" dirty="0"/>
              <a:t>TV Service provider e.g. Sky, UPC	</a:t>
            </a:r>
          </a:p>
          <a:p>
            <a:r>
              <a:rPr lang="en-IE" sz="900" b="1" dirty="0"/>
              <a:t>	</a:t>
            </a:r>
          </a:p>
          <a:p>
            <a:endParaRPr lang="en-IE" sz="900" b="1" dirty="0"/>
          </a:p>
          <a:p>
            <a:endParaRPr lang="en-IE" sz="900" b="1" dirty="0"/>
          </a:p>
          <a:p>
            <a:endParaRPr lang="en-IE" sz="900" b="1" dirty="0"/>
          </a:p>
          <a:p>
            <a:r>
              <a:rPr lang="en-IE" sz="900" b="1" dirty="0"/>
              <a:t>Waste/Bin Service Provider	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320831" y="3025219"/>
            <a:ext cx="874748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20831" y="3696644"/>
            <a:ext cx="874748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20832" y="4398160"/>
            <a:ext cx="874748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20830" y="5069584"/>
            <a:ext cx="874748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8025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6991"/>
            <a:ext cx="8358214" cy="526113"/>
          </a:xfrm>
        </p:spPr>
        <p:txBody>
          <a:bodyPr>
            <a:normAutofit fontScale="90000"/>
          </a:bodyPr>
          <a:lstStyle/>
          <a:p>
            <a:pPr algn="l"/>
            <a:r>
              <a:rPr lang="en-IE" sz="2400" dirty="0" smtClean="0">
                <a:solidFill>
                  <a:schemeClr val="accent4"/>
                </a:solidFill>
              </a:rPr>
              <a:t>More recent price checking evident across full spectrum of utilities</a:t>
            </a:r>
            <a:r>
              <a:rPr lang="en-IE" dirty="0" smtClean="0">
                <a:solidFill>
                  <a:schemeClr val="accent4"/>
                </a:solidFill>
              </a:rPr>
              <a:t/>
            </a:r>
            <a:br>
              <a:rPr lang="en-IE" dirty="0" smtClean="0">
                <a:solidFill>
                  <a:schemeClr val="accent4"/>
                </a:solidFill>
              </a:rPr>
            </a:br>
            <a:r>
              <a:rPr lang="en-IE" sz="1600" dirty="0">
                <a:solidFill>
                  <a:schemeClr val="bg1">
                    <a:lumMod val="50000"/>
                  </a:schemeClr>
                </a:solidFill>
              </a:rPr>
              <a:t>Base: All holders of relevant services</a:t>
            </a:r>
            <a:endParaRPr lang="en-IE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1981202942"/>
              </p:ext>
            </p:extLst>
          </p:nvPr>
        </p:nvGraphicFramePr>
        <p:xfrm>
          <a:off x="1676708" y="2171608"/>
          <a:ext cx="7207430" cy="4021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0" y="2521792"/>
            <a:ext cx="1861514" cy="2450828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r"/>
            <a:r>
              <a:rPr lang="en-IE" sz="1200" b="1" dirty="0"/>
              <a:t>Past 12 months</a:t>
            </a:r>
          </a:p>
          <a:p>
            <a:pPr algn="r"/>
            <a:endParaRPr lang="en-IE" sz="2800" b="1" dirty="0"/>
          </a:p>
          <a:p>
            <a:pPr algn="r"/>
            <a:r>
              <a:rPr lang="en-IE" sz="1200" b="1" dirty="0"/>
              <a:t>More than 12 months but less than 3 years</a:t>
            </a:r>
          </a:p>
          <a:p>
            <a:pPr algn="r"/>
            <a:endParaRPr lang="en-IE" b="1" dirty="0"/>
          </a:p>
          <a:p>
            <a:pPr algn="r"/>
            <a:r>
              <a:rPr lang="en-IE" sz="1200" b="1" dirty="0"/>
              <a:t>More than 3 years</a:t>
            </a:r>
          </a:p>
          <a:p>
            <a:pPr algn="r"/>
            <a:endParaRPr lang="en-IE" sz="1200" b="1" dirty="0"/>
          </a:p>
          <a:p>
            <a:pPr algn="r"/>
            <a:endParaRPr lang="en-IE" sz="1200" b="1" dirty="0"/>
          </a:p>
          <a:p>
            <a:pPr algn="r"/>
            <a:endParaRPr lang="en-IE" sz="1200" b="1" dirty="0"/>
          </a:p>
          <a:p>
            <a:pPr algn="r"/>
            <a:endParaRPr lang="en-IE" sz="1200" b="1" dirty="0"/>
          </a:p>
          <a:p>
            <a:pPr algn="r"/>
            <a:r>
              <a:rPr lang="en-IE" sz="1200" b="1" dirty="0"/>
              <a:t>Have never checked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0249652"/>
              </p:ext>
            </p:extLst>
          </p:nvPr>
        </p:nvGraphicFramePr>
        <p:xfrm>
          <a:off x="1763688" y="1412776"/>
          <a:ext cx="6952507" cy="8593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8971"/>
                <a:gridCol w="408971"/>
                <a:gridCol w="408971"/>
                <a:gridCol w="408971"/>
                <a:gridCol w="408971"/>
                <a:gridCol w="408971"/>
                <a:gridCol w="408971"/>
                <a:gridCol w="408971"/>
                <a:gridCol w="408971"/>
                <a:gridCol w="408971"/>
                <a:gridCol w="408971"/>
                <a:gridCol w="408971"/>
                <a:gridCol w="408971"/>
                <a:gridCol w="408971"/>
                <a:gridCol w="408971"/>
                <a:gridCol w="408971"/>
                <a:gridCol w="408971"/>
              </a:tblGrid>
              <a:tr h="47182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Fixed Landline</a:t>
                      </a:r>
                      <a:endParaRPr lang="en-GB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Broadband</a:t>
                      </a:r>
                      <a:endParaRPr lang="en-GB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Mobile Phone</a:t>
                      </a:r>
                      <a:endParaRPr lang="en-GB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TV Service</a:t>
                      </a:r>
                      <a:endParaRPr lang="en-GB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Electricity Provider</a:t>
                      </a:r>
                      <a:endParaRPr lang="en-GB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Gas Provider</a:t>
                      </a:r>
                      <a:endParaRPr lang="en-GB" sz="13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</a:tr>
              <a:tr h="20221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W10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W11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W10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W11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W10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W11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W10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W11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W10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W11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W10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W11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185359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cxnSp>
        <p:nvCxnSpPr>
          <p:cNvPr id="4" name="Straight Arrow Connector 3"/>
          <p:cNvCxnSpPr/>
          <p:nvPr/>
        </p:nvCxnSpPr>
        <p:spPr>
          <a:xfrm>
            <a:off x="1923115" y="4604345"/>
            <a:ext cx="492816" cy="522375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619233" y="4473751"/>
            <a:ext cx="616020" cy="522375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789671" y="4473751"/>
            <a:ext cx="616020" cy="522375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8021710" y="4408454"/>
            <a:ext cx="616020" cy="522375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98260" y="1339499"/>
            <a:ext cx="1279189" cy="3887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lIns="80165" tIns="40083" rIns="80165" bIns="40083" rtlCol="0">
            <a:spAutoFit/>
          </a:bodyPr>
          <a:lstStyle/>
          <a:p>
            <a:r>
              <a:rPr lang="en-GB" sz="1000" dirty="0"/>
              <a:t>W10 November 2012</a:t>
            </a:r>
          </a:p>
          <a:p>
            <a:r>
              <a:rPr lang="en-GB" sz="1000" dirty="0"/>
              <a:t>W11 June 2013</a:t>
            </a:r>
            <a:endParaRPr lang="en-IE" sz="1000" dirty="0"/>
          </a:p>
        </p:txBody>
      </p:sp>
      <p:sp>
        <p:nvSpPr>
          <p:cNvPr id="23" name="Rounded Rectangle 22"/>
          <p:cNvSpPr/>
          <p:nvPr/>
        </p:nvSpPr>
        <p:spPr>
          <a:xfrm>
            <a:off x="953018" y="6021288"/>
            <a:ext cx="8100392" cy="57606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Increase in shopping around for better deals </a:t>
            </a:r>
            <a:r>
              <a:rPr lang="en-US" sz="1400" dirty="0" smtClean="0">
                <a:solidFill>
                  <a:schemeClr val="tx1"/>
                </a:solidFill>
              </a:rPr>
              <a:t>since </a:t>
            </a:r>
            <a:r>
              <a:rPr lang="en-US" sz="1400" dirty="0">
                <a:solidFill>
                  <a:schemeClr val="tx1"/>
                </a:solidFill>
              </a:rPr>
              <a:t>previous </a:t>
            </a:r>
            <a:r>
              <a:rPr lang="en-US" sz="1400" dirty="0" smtClean="0">
                <a:solidFill>
                  <a:schemeClr val="tx1"/>
                </a:solidFill>
              </a:rPr>
              <a:t>research. </a:t>
            </a:r>
            <a:r>
              <a:rPr lang="en-US" sz="1400" dirty="0">
                <a:solidFill>
                  <a:schemeClr val="tx1"/>
                </a:solidFill>
              </a:rPr>
              <a:t>Highest incidence of shopping around in broadband </a:t>
            </a:r>
            <a:r>
              <a:rPr lang="en-US" sz="1400" dirty="0" smtClean="0">
                <a:solidFill>
                  <a:schemeClr val="tx1"/>
                </a:solidFill>
              </a:rPr>
              <a:t>providers - 36% of consumers checked within the past 12 months for a better deal or package.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794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4" y="186991"/>
            <a:ext cx="8344760" cy="526113"/>
          </a:xfrm>
        </p:spPr>
        <p:txBody>
          <a:bodyPr>
            <a:normAutofit fontScale="90000"/>
          </a:bodyPr>
          <a:lstStyle/>
          <a:p>
            <a:pPr algn="l"/>
            <a:r>
              <a:rPr lang="en-IE" sz="2400" dirty="0" smtClean="0">
                <a:solidFill>
                  <a:schemeClr val="accent4"/>
                </a:solidFill>
              </a:rPr>
              <a:t>Price checking also evident across insurance products especially Car Insurance</a:t>
            </a:r>
            <a:r>
              <a:rPr lang="en-IE" dirty="0" smtClean="0">
                <a:solidFill>
                  <a:schemeClr val="accent4"/>
                </a:solidFill>
              </a:rPr>
              <a:t/>
            </a:r>
            <a:br>
              <a:rPr lang="en-IE" dirty="0" smtClean="0">
                <a:solidFill>
                  <a:schemeClr val="accent4"/>
                </a:solidFill>
              </a:rPr>
            </a:br>
            <a:r>
              <a:rPr lang="en-IE" sz="1600" dirty="0">
                <a:solidFill>
                  <a:schemeClr val="bg1">
                    <a:lumMod val="50000"/>
                  </a:schemeClr>
                </a:solidFill>
              </a:rPr>
              <a:t>Base: All who hold products</a:t>
            </a: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126302110"/>
              </p:ext>
            </p:extLst>
          </p:nvPr>
        </p:nvGraphicFramePr>
        <p:xfrm>
          <a:off x="1950655" y="2313909"/>
          <a:ext cx="7022625" cy="4021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02595" y="2881885"/>
            <a:ext cx="2032865" cy="2998671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r"/>
            <a:r>
              <a:rPr lang="en-GB" sz="1200" b="1" dirty="0"/>
              <a:t>Past 12 months</a:t>
            </a:r>
          </a:p>
          <a:p>
            <a:pPr algn="r"/>
            <a:endParaRPr lang="en-GB" sz="1200" b="1" dirty="0"/>
          </a:p>
          <a:p>
            <a:pPr algn="r"/>
            <a:endParaRPr lang="en-GB" sz="1200" b="1" dirty="0"/>
          </a:p>
          <a:p>
            <a:pPr algn="r"/>
            <a:endParaRPr lang="en-GB" sz="1200" b="1" dirty="0"/>
          </a:p>
          <a:p>
            <a:pPr algn="r"/>
            <a:r>
              <a:rPr lang="en-GB" sz="1200" b="1" dirty="0"/>
              <a:t>More than 12 months but less than 3 years ago</a:t>
            </a:r>
          </a:p>
          <a:p>
            <a:pPr algn="r"/>
            <a:endParaRPr lang="en-GB" sz="1200" b="1" dirty="0"/>
          </a:p>
          <a:p>
            <a:pPr algn="r"/>
            <a:endParaRPr lang="en-GB" sz="1200" b="1" dirty="0" smtClean="0"/>
          </a:p>
          <a:p>
            <a:pPr algn="r"/>
            <a:r>
              <a:rPr lang="en-GB" sz="1200" b="1" dirty="0" smtClean="0"/>
              <a:t>More </a:t>
            </a:r>
            <a:r>
              <a:rPr lang="en-GB" sz="1200" b="1" dirty="0"/>
              <a:t>than 3 years ago</a:t>
            </a:r>
          </a:p>
          <a:p>
            <a:pPr algn="r"/>
            <a:endParaRPr lang="en-GB" sz="1200" b="1" dirty="0"/>
          </a:p>
          <a:p>
            <a:pPr algn="r"/>
            <a:endParaRPr lang="en-GB" sz="1200" b="1" dirty="0"/>
          </a:p>
          <a:p>
            <a:pPr algn="r"/>
            <a:endParaRPr lang="en-GB" sz="1200" b="1" dirty="0"/>
          </a:p>
          <a:p>
            <a:pPr algn="r"/>
            <a:endParaRPr lang="en-GB" sz="1200" b="1" dirty="0" smtClean="0"/>
          </a:p>
          <a:p>
            <a:pPr algn="r"/>
            <a:endParaRPr lang="en-GB" sz="1200" b="1" dirty="0"/>
          </a:p>
          <a:p>
            <a:pPr algn="r"/>
            <a:endParaRPr lang="en-GB" sz="1200" b="1" dirty="0"/>
          </a:p>
          <a:p>
            <a:pPr algn="r">
              <a:lnSpc>
                <a:spcPct val="80000"/>
              </a:lnSpc>
            </a:pPr>
            <a:r>
              <a:rPr lang="en-GB" sz="1200" b="1" dirty="0"/>
              <a:t>Have never checked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5799" y="6376538"/>
            <a:ext cx="1909661" cy="195365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r>
              <a:rPr lang="en-GB" sz="700" b="1" i="1" dirty="0"/>
              <a:t>*No comparable data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163037"/>
              </p:ext>
            </p:extLst>
          </p:nvPr>
        </p:nvGraphicFramePr>
        <p:xfrm>
          <a:off x="1950653" y="1484784"/>
          <a:ext cx="6961025" cy="741309"/>
        </p:xfrm>
        <a:graphic>
          <a:graphicData uri="http://schemas.openxmlformats.org/drawingml/2006/table">
            <a:tbl>
              <a:tblPr/>
              <a:tblGrid>
                <a:gridCol w="1392205"/>
                <a:gridCol w="1392205"/>
                <a:gridCol w="1392205"/>
                <a:gridCol w="1392205"/>
                <a:gridCol w="1392205"/>
              </a:tblGrid>
              <a:tr h="5061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Health </a:t>
                      </a:r>
                      <a:endParaRPr lang="en-GB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  <a:p>
                      <a:pPr algn="ctr" rtl="0" fontAlgn="ctr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insurance </a:t>
                      </a:r>
                    </a:p>
                    <a:p>
                      <a:pPr algn="ctr" rtl="0" fontAlgn="ctr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provider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149" marR="8149" marT="86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Car </a:t>
                      </a:r>
                      <a:endParaRPr lang="en-GB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  <a:p>
                      <a:pPr algn="ctr" rtl="0" fontAlgn="ctr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insurance </a:t>
                      </a:r>
                    </a:p>
                    <a:p>
                      <a:pPr algn="ctr" rtl="0" fontAlgn="ctr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provider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149" marR="8149" marT="86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Home </a:t>
                      </a:r>
                      <a:endParaRPr lang="en-GB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  <a:p>
                      <a:pPr algn="ctr" rtl="0" fontAlgn="ctr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insurance </a:t>
                      </a:r>
                    </a:p>
                    <a:p>
                      <a:pPr algn="ctr" rtl="0" fontAlgn="ctr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provider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149" marR="8149" marT="86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Life </a:t>
                      </a:r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Insurance/</a:t>
                      </a:r>
                    </a:p>
                    <a:p>
                      <a:pPr algn="ctr" rtl="0" fontAlgn="ctr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Mortgage </a:t>
                      </a:r>
                    </a:p>
                    <a:p>
                      <a:pPr algn="ctr" rtl="0" fontAlgn="ctr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Protection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149" marR="8149" marT="86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Waste/Bin </a:t>
                      </a:r>
                    </a:p>
                    <a:p>
                      <a:pPr algn="ctr" rtl="0" fontAlgn="ctr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service </a:t>
                      </a:r>
                    </a:p>
                    <a:p>
                      <a:pPr algn="ctr" rtl="0" fontAlgn="ctr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provider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149" marR="8149" marT="86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2"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%</a:t>
                      </a:r>
                    </a:p>
                  </a:txBody>
                  <a:tcPr marL="8149" marR="8149" marT="8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%</a:t>
                      </a:r>
                    </a:p>
                  </a:txBody>
                  <a:tcPr marL="8149" marR="8149" marT="8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%</a:t>
                      </a:r>
                    </a:p>
                  </a:txBody>
                  <a:tcPr marL="8149" marR="8149" marT="8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%</a:t>
                      </a:r>
                    </a:p>
                  </a:txBody>
                  <a:tcPr marL="8149" marR="8149" marT="8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GB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%</a:t>
                      </a:r>
                    </a:p>
                  </a:txBody>
                  <a:tcPr marL="8149" marR="8149" marT="8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1798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6991"/>
            <a:ext cx="8358214" cy="526113"/>
          </a:xfrm>
        </p:spPr>
        <p:txBody>
          <a:bodyPr>
            <a:normAutofit fontScale="90000"/>
          </a:bodyPr>
          <a:lstStyle/>
          <a:p>
            <a:pPr algn="l"/>
            <a:r>
              <a:rPr lang="en-IE" sz="2400" dirty="0" smtClean="0">
                <a:solidFill>
                  <a:schemeClr val="accent4"/>
                </a:solidFill>
              </a:rPr>
              <a:t>Most recent price checking </a:t>
            </a:r>
            <a:r>
              <a:rPr lang="en-IE" sz="2400" dirty="0">
                <a:solidFill>
                  <a:schemeClr val="accent4"/>
                </a:solidFill>
              </a:rPr>
              <a:t>- Switchers </a:t>
            </a:r>
            <a:r>
              <a:rPr lang="en-IE" sz="2400" dirty="0" err="1">
                <a:solidFill>
                  <a:schemeClr val="accent4"/>
                </a:solidFill>
              </a:rPr>
              <a:t>Vs</a:t>
            </a:r>
            <a:r>
              <a:rPr lang="en-IE" sz="2400" dirty="0">
                <a:solidFill>
                  <a:schemeClr val="accent4"/>
                </a:solidFill>
              </a:rPr>
              <a:t> Non Switchers </a:t>
            </a:r>
            <a:r>
              <a:rPr lang="en-IE" sz="2400" dirty="0" smtClean="0">
                <a:solidFill>
                  <a:schemeClr val="accent4"/>
                </a:solidFill>
              </a:rPr>
              <a:t>- 1</a:t>
            </a:r>
            <a:r>
              <a:rPr lang="en-IE" dirty="0" smtClean="0">
                <a:solidFill>
                  <a:schemeClr val="accent4"/>
                </a:solidFill>
              </a:rPr>
              <a:t/>
            </a:r>
            <a:br>
              <a:rPr lang="en-IE" dirty="0" smtClean="0">
                <a:solidFill>
                  <a:schemeClr val="accent4"/>
                </a:solidFill>
              </a:rPr>
            </a:br>
            <a:r>
              <a:rPr lang="en-IE" sz="1600" dirty="0">
                <a:solidFill>
                  <a:schemeClr val="bg1">
                    <a:lumMod val="50000"/>
                  </a:schemeClr>
                </a:solidFill>
              </a:rPr>
              <a:t>Base: All holders of relevant products</a:t>
            </a: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4020315783"/>
              </p:ext>
            </p:extLst>
          </p:nvPr>
        </p:nvGraphicFramePr>
        <p:xfrm>
          <a:off x="1065885" y="2343833"/>
          <a:ext cx="8021710" cy="4021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888695"/>
              </p:ext>
            </p:extLst>
          </p:nvPr>
        </p:nvGraphicFramePr>
        <p:xfrm>
          <a:off x="1113290" y="1988840"/>
          <a:ext cx="7876117" cy="4064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3301"/>
                <a:gridCol w="463301"/>
                <a:gridCol w="463301"/>
                <a:gridCol w="463301"/>
                <a:gridCol w="463301"/>
                <a:gridCol w="463301"/>
                <a:gridCol w="463301"/>
                <a:gridCol w="463301"/>
                <a:gridCol w="463301"/>
                <a:gridCol w="463301"/>
                <a:gridCol w="463301"/>
                <a:gridCol w="463301"/>
                <a:gridCol w="463301"/>
                <a:gridCol w="463301"/>
                <a:gridCol w="463301"/>
                <a:gridCol w="463301"/>
                <a:gridCol w="463301"/>
              </a:tblGrid>
              <a:tr h="221114"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Switched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Not Switched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Switched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Not Switched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Switched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Not Switched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Switched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Not Switched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Switched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Not Switched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Switched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Not Switched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185359"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072810"/>
              </p:ext>
            </p:extLst>
          </p:nvPr>
        </p:nvGraphicFramePr>
        <p:xfrm>
          <a:off x="926878" y="1268760"/>
          <a:ext cx="8104968" cy="5876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50828"/>
                <a:gridCol w="1350828"/>
                <a:gridCol w="1350828"/>
                <a:gridCol w="1350828"/>
                <a:gridCol w="1350828"/>
                <a:gridCol w="1350828"/>
              </a:tblGrid>
              <a:tr h="587672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Fixed/Land line telephone provider</a:t>
                      </a:r>
                      <a:endParaRPr lang="en-GB" sz="1100" b="1" i="0" u="none" strike="noStrike" dirty="0">
                        <a:solidFill>
                          <a:schemeClr val="bg1"/>
                        </a:solidFill>
                        <a:effectLst/>
                        <a:latin typeface="Tahoma"/>
                      </a:endParaRPr>
                    </a:p>
                  </a:txBody>
                  <a:tcPr marL="15399" marR="9239" marT="19587" marB="0" anchor="ctr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Broadband Internet access provider</a:t>
                      </a:r>
                      <a:endParaRPr lang="en-GB" sz="1100" b="1" i="0" u="none" strike="noStrike" dirty="0">
                        <a:solidFill>
                          <a:schemeClr val="bg1"/>
                        </a:solidFill>
                        <a:effectLst/>
                        <a:latin typeface="Tahoma"/>
                      </a:endParaRPr>
                    </a:p>
                  </a:txBody>
                  <a:tcPr marL="15399" marR="9239" marT="19587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Mobile </a:t>
                      </a:r>
                      <a:endParaRPr lang="en-GB" sz="1100" b="1" u="none" strike="noStrike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t"/>
                      <a:r>
                        <a:rPr lang="en-GB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telephone </a:t>
                      </a:r>
                      <a:r>
                        <a:rPr lang="en-GB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provider</a:t>
                      </a:r>
                      <a:endParaRPr lang="en-GB" sz="1100" b="1" i="0" u="none" strike="noStrike" dirty="0">
                        <a:solidFill>
                          <a:schemeClr val="bg1"/>
                        </a:solidFill>
                        <a:effectLst/>
                        <a:latin typeface="Tahoma"/>
                      </a:endParaRPr>
                    </a:p>
                  </a:txBody>
                  <a:tcPr marL="15399" marR="9239" marT="19587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Electricity </a:t>
                      </a:r>
                      <a:endParaRPr lang="en-GB" sz="1100" b="1" u="none" strike="noStrike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t"/>
                      <a:r>
                        <a:rPr lang="en-GB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supply </a:t>
                      </a:r>
                      <a:r>
                        <a:rPr lang="en-GB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service</a:t>
                      </a:r>
                      <a:endParaRPr lang="en-GB" sz="1100" b="1" i="0" u="none" strike="noStrike" dirty="0">
                        <a:solidFill>
                          <a:schemeClr val="bg1"/>
                        </a:solidFill>
                        <a:effectLst/>
                        <a:latin typeface="Tahoma"/>
                      </a:endParaRPr>
                    </a:p>
                  </a:txBody>
                  <a:tcPr marL="15399" marR="9239" marT="19587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Gas supply service</a:t>
                      </a:r>
                      <a:endParaRPr lang="en-GB" sz="1100" b="1" i="0" u="none" strike="noStrike" dirty="0">
                        <a:solidFill>
                          <a:schemeClr val="bg1"/>
                        </a:solidFill>
                        <a:effectLst/>
                        <a:latin typeface="Tahoma"/>
                      </a:endParaRPr>
                    </a:p>
                  </a:txBody>
                  <a:tcPr marL="15399" marR="9239" marT="19587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TV Service provider </a:t>
                      </a:r>
                      <a:endParaRPr lang="en-GB" sz="1100" b="1" u="none" strike="noStrike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t"/>
                      <a:r>
                        <a:rPr lang="en-GB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e.g</a:t>
                      </a:r>
                      <a:r>
                        <a:rPr lang="en-GB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. Sky, UPC</a:t>
                      </a:r>
                      <a:endParaRPr lang="en-GB" sz="1100" b="1" i="0" u="none" strike="noStrike" dirty="0">
                        <a:solidFill>
                          <a:schemeClr val="bg1"/>
                        </a:solidFill>
                        <a:effectLst/>
                        <a:latin typeface="Tahoma"/>
                      </a:endParaRPr>
                    </a:p>
                  </a:txBody>
                  <a:tcPr marL="15399" marR="9239" marT="19587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7F7F7F"/>
                    </a:solidFill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-57147" y="3356992"/>
            <a:ext cx="1170437" cy="2890949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r"/>
            <a:r>
              <a:rPr lang="en-GB" sz="1100" b="1" dirty="0"/>
              <a:t>Past 12 months</a:t>
            </a:r>
          </a:p>
          <a:p>
            <a:pPr algn="r"/>
            <a:endParaRPr lang="en-GB" sz="1100" b="1" dirty="0"/>
          </a:p>
          <a:p>
            <a:pPr algn="r"/>
            <a:endParaRPr lang="en-GB" sz="1100" b="1" dirty="0"/>
          </a:p>
          <a:p>
            <a:pPr algn="r"/>
            <a:endParaRPr lang="en-GB" sz="1100" b="1" dirty="0"/>
          </a:p>
          <a:p>
            <a:pPr algn="r"/>
            <a:endParaRPr lang="en-GB" sz="1100" b="1" dirty="0" smtClean="0"/>
          </a:p>
          <a:p>
            <a:pPr algn="r"/>
            <a:endParaRPr lang="en-GB" sz="1100" b="1" dirty="0"/>
          </a:p>
          <a:p>
            <a:pPr algn="r"/>
            <a:endParaRPr lang="en-GB" sz="1100" b="1" dirty="0"/>
          </a:p>
          <a:p>
            <a:pPr algn="r"/>
            <a:endParaRPr lang="en-GB" sz="1100" b="1" dirty="0"/>
          </a:p>
          <a:p>
            <a:pPr algn="r"/>
            <a:r>
              <a:rPr lang="en-GB" sz="1100" b="1" dirty="0" smtClean="0"/>
              <a:t>More </a:t>
            </a:r>
            <a:r>
              <a:rPr lang="en-GB" sz="1100" b="1" dirty="0"/>
              <a:t>than 12 months but less than 3 years ago</a:t>
            </a:r>
          </a:p>
          <a:p>
            <a:pPr algn="r"/>
            <a:endParaRPr lang="en-GB" sz="1100" b="1" dirty="0" smtClean="0"/>
          </a:p>
          <a:p>
            <a:pPr algn="r"/>
            <a:r>
              <a:rPr lang="en-GB" sz="1100" b="1" dirty="0" smtClean="0"/>
              <a:t>More </a:t>
            </a:r>
            <a:r>
              <a:rPr lang="en-GB" sz="1100" b="1" dirty="0"/>
              <a:t>than 3 years ago</a:t>
            </a:r>
          </a:p>
          <a:p>
            <a:pPr algn="r"/>
            <a:endParaRPr lang="en-GB" sz="1100" b="1" dirty="0"/>
          </a:p>
          <a:p>
            <a:pPr algn="r">
              <a:lnSpc>
                <a:spcPct val="80000"/>
              </a:lnSpc>
            </a:pPr>
            <a:r>
              <a:rPr lang="en-GB" sz="1100" b="1" dirty="0"/>
              <a:t>Have never checked</a:t>
            </a:r>
          </a:p>
        </p:txBody>
      </p:sp>
      <p:sp>
        <p:nvSpPr>
          <p:cNvPr id="9" name="Oval 8"/>
          <p:cNvSpPr/>
          <p:nvPr/>
        </p:nvSpPr>
        <p:spPr>
          <a:xfrm>
            <a:off x="1636105" y="3554153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1189089" y="3617339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568036" y="3713660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3945375" y="3520246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1628204" y="5298309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5338516" y="3676371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6742775" y="3789442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8110605" y="3537402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108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6991"/>
            <a:ext cx="9144000" cy="526113"/>
          </a:xfrm>
        </p:spPr>
        <p:txBody>
          <a:bodyPr>
            <a:normAutofit fontScale="90000"/>
          </a:bodyPr>
          <a:lstStyle/>
          <a:p>
            <a:pPr algn="l"/>
            <a:r>
              <a:rPr lang="en-IE" sz="2400" dirty="0">
                <a:solidFill>
                  <a:schemeClr val="accent4"/>
                </a:solidFill>
              </a:rPr>
              <a:t>Most recent price checking - Switchers </a:t>
            </a:r>
            <a:r>
              <a:rPr lang="en-IE" sz="2400" dirty="0" err="1">
                <a:solidFill>
                  <a:schemeClr val="accent4"/>
                </a:solidFill>
              </a:rPr>
              <a:t>Vs</a:t>
            </a:r>
            <a:r>
              <a:rPr lang="en-IE" sz="2400" dirty="0">
                <a:solidFill>
                  <a:schemeClr val="accent4"/>
                </a:solidFill>
              </a:rPr>
              <a:t> Non Switchers - </a:t>
            </a:r>
            <a:r>
              <a:rPr lang="en-IE" sz="2400" dirty="0" smtClean="0">
                <a:solidFill>
                  <a:schemeClr val="accent4"/>
                </a:solidFill>
              </a:rPr>
              <a:t>2</a:t>
            </a:r>
            <a:r>
              <a:rPr lang="en-IE" sz="2000" dirty="0">
                <a:solidFill>
                  <a:schemeClr val="accent4"/>
                </a:solidFill>
              </a:rPr>
              <a:t/>
            </a:r>
            <a:br>
              <a:rPr lang="en-IE" sz="2000" dirty="0">
                <a:solidFill>
                  <a:schemeClr val="accent4"/>
                </a:solidFill>
              </a:rPr>
            </a:br>
            <a:r>
              <a:rPr lang="en-IE" sz="1600" dirty="0">
                <a:solidFill>
                  <a:prstClr val="white">
                    <a:lumMod val="50000"/>
                  </a:prstClr>
                </a:solidFill>
              </a:rPr>
              <a:t>Base: All holders of relevant products</a:t>
            </a:r>
            <a:r>
              <a:rPr lang="en-IE" dirty="0" smtClean="0">
                <a:solidFill>
                  <a:schemeClr val="accent4"/>
                </a:solidFill>
              </a:rPr>
              <a:t/>
            </a:r>
            <a:br>
              <a:rPr lang="en-IE" dirty="0" smtClean="0">
                <a:solidFill>
                  <a:schemeClr val="accent4"/>
                </a:solidFill>
              </a:rPr>
            </a:br>
            <a:endParaRPr lang="en-IE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672454756"/>
              </p:ext>
            </p:extLst>
          </p:nvPr>
        </p:nvGraphicFramePr>
        <p:xfrm>
          <a:off x="1625906" y="2089959"/>
          <a:ext cx="8021710" cy="4021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903951"/>
              </p:ext>
            </p:extLst>
          </p:nvPr>
        </p:nvGraphicFramePr>
        <p:xfrm>
          <a:off x="1696393" y="1844824"/>
          <a:ext cx="5104022" cy="3448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4002"/>
                <a:gridCol w="464002"/>
                <a:gridCol w="464002"/>
                <a:gridCol w="464002"/>
                <a:gridCol w="464002"/>
                <a:gridCol w="464002"/>
                <a:gridCol w="464002"/>
                <a:gridCol w="464002"/>
                <a:gridCol w="464002"/>
                <a:gridCol w="464002"/>
                <a:gridCol w="464002"/>
              </a:tblGrid>
              <a:tr h="156805"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Switched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Not Switched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Switched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Not Switched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Switched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Not Switched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Switched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Not Switched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131449"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7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944001"/>
              </p:ext>
            </p:extLst>
          </p:nvPr>
        </p:nvGraphicFramePr>
        <p:xfrm>
          <a:off x="1441099" y="1395344"/>
          <a:ext cx="5538824" cy="3548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4706"/>
                <a:gridCol w="1384706"/>
                <a:gridCol w="1384706"/>
                <a:gridCol w="1384706"/>
              </a:tblGrid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Car insurance provider*</a:t>
                      </a:r>
                      <a:endParaRPr lang="en-GB" sz="1100" b="1" i="0" u="none" strike="noStrike" dirty="0">
                        <a:solidFill>
                          <a:schemeClr val="bg1"/>
                        </a:solidFill>
                        <a:effectLst/>
                        <a:latin typeface="Tahoma"/>
                      </a:endParaRPr>
                    </a:p>
                  </a:txBody>
                  <a:tcPr marL="15399" marR="9239" marT="19587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Home insurance provider*</a:t>
                      </a:r>
                      <a:endParaRPr lang="en-GB" sz="1100" b="1" i="0" u="none" strike="noStrike" dirty="0">
                        <a:solidFill>
                          <a:schemeClr val="bg1"/>
                        </a:solidFill>
                        <a:effectLst/>
                        <a:latin typeface="Tahoma"/>
                      </a:endParaRPr>
                    </a:p>
                  </a:txBody>
                  <a:tcPr marL="15399" marR="9239" marT="19587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Life Insurance</a:t>
                      </a:r>
                      <a:r>
                        <a:rPr lang="en-GB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/ Mortgage </a:t>
                      </a:r>
                      <a:r>
                        <a:rPr lang="en-GB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Protection*</a:t>
                      </a:r>
                      <a:endParaRPr lang="en-GB" sz="1100" b="1" i="0" u="none" strike="noStrike" dirty="0">
                        <a:solidFill>
                          <a:schemeClr val="bg1"/>
                        </a:solidFill>
                        <a:effectLst/>
                        <a:latin typeface="Tahoma"/>
                      </a:endParaRPr>
                    </a:p>
                  </a:txBody>
                  <a:tcPr marL="15399" marR="9239" marT="19587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Waste/Bin Service Provider</a:t>
                      </a:r>
                      <a:endParaRPr lang="en-GB" sz="1100" b="1" i="0" u="none" strike="noStrike" dirty="0">
                        <a:solidFill>
                          <a:schemeClr val="bg1"/>
                        </a:solidFill>
                        <a:effectLst/>
                        <a:latin typeface="Tahoma"/>
                      </a:endParaRPr>
                    </a:p>
                  </a:txBody>
                  <a:tcPr marL="15399" marR="9239" marT="19587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7F7F7F"/>
                    </a:solidFill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6850" y="2996803"/>
            <a:ext cx="1639543" cy="3161023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r"/>
            <a:r>
              <a:rPr lang="en-GB" sz="1050" b="1" dirty="0"/>
              <a:t>Past 12 months</a:t>
            </a:r>
          </a:p>
          <a:p>
            <a:pPr algn="r"/>
            <a:endParaRPr lang="en-GB" sz="1050" b="1" dirty="0"/>
          </a:p>
          <a:p>
            <a:pPr algn="r"/>
            <a:endParaRPr lang="en-GB" sz="1050" b="1" dirty="0"/>
          </a:p>
          <a:p>
            <a:pPr algn="r"/>
            <a:endParaRPr lang="en-GB" sz="1050" b="1" dirty="0"/>
          </a:p>
          <a:p>
            <a:pPr algn="r"/>
            <a:endParaRPr lang="en-GB" sz="1050" b="1" dirty="0"/>
          </a:p>
          <a:p>
            <a:pPr algn="r"/>
            <a:endParaRPr lang="en-GB" sz="1050" b="1" dirty="0"/>
          </a:p>
          <a:p>
            <a:pPr algn="r"/>
            <a:endParaRPr lang="en-GB" sz="1050" b="1" dirty="0"/>
          </a:p>
          <a:p>
            <a:pPr algn="r"/>
            <a:endParaRPr lang="en-GB" sz="800" b="1" dirty="0"/>
          </a:p>
          <a:p>
            <a:pPr algn="r"/>
            <a:endParaRPr lang="en-GB" sz="1050" b="1" dirty="0"/>
          </a:p>
          <a:p>
            <a:pPr algn="r"/>
            <a:endParaRPr lang="en-GB" sz="1050" b="1" dirty="0"/>
          </a:p>
          <a:p>
            <a:pPr algn="r"/>
            <a:endParaRPr lang="en-GB" sz="1050" b="1" dirty="0"/>
          </a:p>
          <a:p>
            <a:pPr algn="r"/>
            <a:endParaRPr lang="en-GB" sz="1050" b="1" dirty="0" smtClean="0"/>
          </a:p>
          <a:p>
            <a:pPr algn="r"/>
            <a:endParaRPr lang="en-GB" sz="1050" b="1" dirty="0"/>
          </a:p>
          <a:p>
            <a:pPr algn="r">
              <a:lnSpc>
                <a:spcPct val="70000"/>
              </a:lnSpc>
            </a:pPr>
            <a:endParaRPr lang="en-GB" sz="1050" b="1" dirty="0" smtClean="0"/>
          </a:p>
          <a:p>
            <a:pPr algn="r">
              <a:lnSpc>
                <a:spcPct val="70000"/>
              </a:lnSpc>
            </a:pPr>
            <a:endParaRPr lang="en-GB" sz="1050" b="1" dirty="0" smtClean="0"/>
          </a:p>
          <a:p>
            <a:pPr algn="r">
              <a:lnSpc>
                <a:spcPct val="70000"/>
              </a:lnSpc>
            </a:pPr>
            <a:endParaRPr lang="en-GB" sz="1050" b="1" dirty="0"/>
          </a:p>
          <a:p>
            <a:pPr algn="r">
              <a:lnSpc>
                <a:spcPct val="70000"/>
              </a:lnSpc>
            </a:pPr>
            <a:r>
              <a:rPr lang="en-GB" sz="1050" b="1" dirty="0" smtClean="0"/>
              <a:t>More </a:t>
            </a:r>
            <a:r>
              <a:rPr lang="en-GB" sz="1050" b="1" dirty="0"/>
              <a:t>than 12 months but </a:t>
            </a:r>
          </a:p>
          <a:p>
            <a:pPr algn="r">
              <a:lnSpc>
                <a:spcPct val="70000"/>
              </a:lnSpc>
            </a:pPr>
            <a:r>
              <a:rPr lang="en-GB" sz="1050" b="1" dirty="0"/>
              <a:t>less than 3 years ago</a:t>
            </a:r>
          </a:p>
          <a:p>
            <a:pPr algn="r">
              <a:lnSpc>
                <a:spcPct val="70000"/>
              </a:lnSpc>
            </a:pPr>
            <a:endParaRPr lang="en-GB" sz="1050" b="1" dirty="0" smtClean="0"/>
          </a:p>
          <a:p>
            <a:pPr algn="r">
              <a:lnSpc>
                <a:spcPct val="70000"/>
              </a:lnSpc>
            </a:pPr>
            <a:r>
              <a:rPr lang="en-GB" sz="1050" b="1" dirty="0" smtClean="0"/>
              <a:t>More </a:t>
            </a:r>
            <a:r>
              <a:rPr lang="en-GB" sz="1050" b="1" dirty="0"/>
              <a:t>than 3 years ago</a:t>
            </a:r>
          </a:p>
          <a:p>
            <a:pPr algn="r">
              <a:lnSpc>
                <a:spcPct val="70000"/>
              </a:lnSpc>
            </a:pPr>
            <a:endParaRPr lang="en-GB" sz="1050" b="1" dirty="0"/>
          </a:p>
          <a:p>
            <a:pPr algn="r">
              <a:lnSpc>
                <a:spcPct val="70000"/>
              </a:lnSpc>
            </a:pPr>
            <a:r>
              <a:rPr lang="en-GB" sz="1050" b="1" dirty="0" smtClean="0"/>
              <a:t>Have </a:t>
            </a:r>
            <a:r>
              <a:rPr lang="en-GB" sz="1050" b="1" dirty="0"/>
              <a:t>never checked</a:t>
            </a:r>
          </a:p>
        </p:txBody>
      </p:sp>
      <p:sp>
        <p:nvSpPr>
          <p:cNvPr id="9" name="Oval 8"/>
          <p:cNvSpPr/>
          <p:nvPr/>
        </p:nvSpPr>
        <p:spPr>
          <a:xfrm>
            <a:off x="1749109" y="3791288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3128056" y="3534230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4521198" y="2873291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5901753" y="3273043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16" name="Rounded Rectangle 15"/>
          <p:cNvSpPr/>
          <p:nvPr/>
        </p:nvSpPr>
        <p:spPr>
          <a:xfrm>
            <a:off x="2195736" y="6165743"/>
            <a:ext cx="4219736" cy="43204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US" sz="1400" dirty="0" smtClean="0">
                <a:solidFill>
                  <a:schemeClr val="tx1"/>
                </a:solidFill>
              </a:rPr>
              <a:t>Switchers doing most recent checking.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07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6991"/>
            <a:ext cx="8358214" cy="526113"/>
          </a:xfrm>
        </p:spPr>
        <p:txBody>
          <a:bodyPr>
            <a:normAutofit fontScale="90000"/>
          </a:bodyPr>
          <a:lstStyle/>
          <a:p>
            <a:pPr algn="l"/>
            <a:r>
              <a:rPr lang="en-IE" sz="2400" dirty="0" smtClean="0">
                <a:solidFill>
                  <a:schemeClr val="accent4"/>
                </a:solidFill>
              </a:rPr>
              <a:t>Direct debit most common form of payment for bills - Switchers </a:t>
            </a:r>
            <a:r>
              <a:rPr lang="en-IE" sz="2400" dirty="0" err="1" smtClean="0">
                <a:solidFill>
                  <a:schemeClr val="accent4"/>
                </a:solidFill>
              </a:rPr>
              <a:t>Vs</a:t>
            </a:r>
            <a:r>
              <a:rPr lang="en-IE" sz="2400" dirty="0" smtClean="0">
                <a:solidFill>
                  <a:schemeClr val="accent4"/>
                </a:solidFill>
              </a:rPr>
              <a:t> Non Switchers</a:t>
            </a:r>
            <a:r>
              <a:rPr lang="en-IE" dirty="0" smtClean="0">
                <a:solidFill>
                  <a:schemeClr val="accent4"/>
                </a:solidFill>
              </a:rPr>
              <a:t/>
            </a:r>
            <a:br>
              <a:rPr lang="en-IE" dirty="0" smtClean="0">
                <a:solidFill>
                  <a:schemeClr val="accent4"/>
                </a:solidFill>
              </a:rPr>
            </a:br>
            <a:r>
              <a:rPr lang="en-IE" sz="1600" dirty="0">
                <a:solidFill>
                  <a:schemeClr val="bg1">
                    <a:lumMod val="50000"/>
                  </a:schemeClr>
                </a:solidFill>
              </a:rPr>
              <a:t>Base: All who hold products</a:t>
            </a: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1319072462"/>
              </p:ext>
            </p:extLst>
          </p:nvPr>
        </p:nvGraphicFramePr>
        <p:xfrm>
          <a:off x="1295406" y="2254961"/>
          <a:ext cx="7528895" cy="4021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-536042" y="3517479"/>
            <a:ext cx="1861514" cy="2740685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r"/>
            <a:r>
              <a:rPr lang="en-GB" sz="1100" b="1" dirty="0">
                <a:solidFill>
                  <a:srgbClr val="00B0F0"/>
                </a:solidFill>
              </a:rPr>
              <a:t>Direct Debit</a:t>
            </a:r>
          </a:p>
          <a:p>
            <a:pPr algn="r"/>
            <a:endParaRPr lang="en-GB" sz="1100" b="1" dirty="0"/>
          </a:p>
          <a:p>
            <a:pPr algn="r"/>
            <a:endParaRPr lang="en-GB" sz="1100" b="1" dirty="0"/>
          </a:p>
          <a:p>
            <a:pPr algn="r"/>
            <a:endParaRPr lang="en-GB" sz="1400" b="1" dirty="0"/>
          </a:p>
          <a:p>
            <a:pPr algn="r"/>
            <a:endParaRPr lang="en-GB" sz="1100" b="1" dirty="0"/>
          </a:p>
          <a:p>
            <a:pPr algn="r"/>
            <a:endParaRPr lang="en-GB" sz="1100" b="1" dirty="0"/>
          </a:p>
          <a:p>
            <a:pPr algn="r"/>
            <a:endParaRPr lang="en-GB" sz="1100" b="1" dirty="0"/>
          </a:p>
          <a:p>
            <a:pPr algn="r"/>
            <a:endParaRPr lang="en-GB" sz="1100" b="1" dirty="0"/>
          </a:p>
          <a:p>
            <a:pPr algn="r"/>
            <a:endParaRPr lang="en-GB" sz="1100" b="1" dirty="0"/>
          </a:p>
          <a:p>
            <a:pPr algn="r"/>
            <a:r>
              <a:rPr lang="en-GB" sz="1100" b="1" dirty="0">
                <a:solidFill>
                  <a:srgbClr val="CC3399"/>
                </a:solidFill>
              </a:rPr>
              <a:t>Cash</a:t>
            </a:r>
          </a:p>
          <a:p>
            <a:pPr algn="r"/>
            <a:r>
              <a:rPr lang="en-GB" sz="1100" b="1" dirty="0">
                <a:solidFill>
                  <a:srgbClr val="CC3399"/>
                </a:solidFill>
              </a:rPr>
              <a:t> </a:t>
            </a:r>
            <a:endParaRPr lang="en-GB" b="1" dirty="0">
              <a:solidFill>
                <a:srgbClr val="CC3399"/>
              </a:solidFill>
            </a:endParaRPr>
          </a:p>
          <a:p>
            <a:pPr algn="r"/>
            <a:r>
              <a:rPr lang="en-GB" sz="1100" b="1" dirty="0">
                <a:solidFill>
                  <a:schemeClr val="accent4"/>
                </a:solidFill>
              </a:rPr>
              <a:t>Electronic transfer</a:t>
            </a:r>
            <a:endParaRPr lang="en-GB" sz="500" b="1" dirty="0"/>
          </a:p>
          <a:p>
            <a:pPr algn="r">
              <a:lnSpc>
                <a:spcPct val="80000"/>
              </a:lnSpc>
            </a:pPr>
            <a:r>
              <a:rPr lang="en-GB" sz="1100" b="1" dirty="0">
                <a:solidFill>
                  <a:srgbClr val="92D050"/>
                </a:solidFill>
              </a:rPr>
              <a:t>Cheque</a:t>
            </a:r>
          </a:p>
          <a:p>
            <a:pPr algn="r">
              <a:lnSpc>
                <a:spcPct val="80000"/>
              </a:lnSpc>
            </a:pPr>
            <a:endParaRPr lang="en-GB" sz="400" b="1" dirty="0">
              <a:solidFill>
                <a:srgbClr val="92D050"/>
              </a:solidFill>
            </a:endParaRPr>
          </a:p>
          <a:p>
            <a:pPr algn="r">
              <a:lnSpc>
                <a:spcPct val="80000"/>
              </a:lnSpc>
            </a:pPr>
            <a:r>
              <a:rPr lang="en-GB" sz="1100" b="1" dirty="0">
                <a:solidFill>
                  <a:schemeClr val="accent6"/>
                </a:solidFill>
              </a:rPr>
              <a:t>Prepaid cards</a:t>
            </a:r>
          </a:p>
          <a:p>
            <a:pPr algn="r">
              <a:lnSpc>
                <a:spcPct val="80000"/>
              </a:lnSpc>
            </a:pPr>
            <a:endParaRPr lang="en-GB" sz="600" b="1" dirty="0">
              <a:solidFill>
                <a:schemeClr val="accent6"/>
              </a:solidFill>
            </a:endParaRPr>
          </a:p>
          <a:p>
            <a:pPr algn="r">
              <a:lnSpc>
                <a:spcPct val="80000"/>
              </a:lnSpc>
            </a:pPr>
            <a:r>
              <a:rPr lang="en-GB" sz="1100" b="1" dirty="0">
                <a:solidFill>
                  <a:schemeClr val="accent1"/>
                </a:solidFill>
              </a:rPr>
              <a:t>Other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882836"/>
              </p:ext>
            </p:extLst>
          </p:nvPr>
        </p:nvGraphicFramePr>
        <p:xfrm>
          <a:off x="1187624" y="1484784"/>
          <a:ext cx="7607035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3712"/>
                <a:gridCol w="422186"/>
                <a:gridCol w="123700"/>
                <a:gridCol w="414131"/>
                <a:gridCol w="412724"/>
                <a:gridCol w="123204"/>
                <a:gridCol w="424088"/>
                <a:gridCol w="438339"/>
                <a:gridCol w="123204"/>
                <a:gridCol w="398473"/>
                <a:gridCol w="402352"/>
                <a:gridCol w="123204"/>
                <a:gridCol w="434460"/>
                <a:gridCol w="427967"/>
                <a:gridCol w="123204"/>
                <a:gridCol w="408845"/>
                <a:gridCol w="453582"/>
                <a:gridCol w="61602"/>
                <a:gridCol w="444832"/>
                <a:gridCol w="417595"/>
                <a:gridCol w="123204"/>
                <a:gridCol w="419217"/>
                <a:gridCol w="443210"/>
              </a:tblGrid>
              <a:tr h="47049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Broad-band Internet access provider </a:t>
                      </a:r>
                      <a:endParaRPr lang="en-GB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Fixed/</a:t>
                      </a:r>
                    </a:p>
                    <a:p>
                      <a:pPr algn="ctr" fontAlgn="ctr"/>
                      <a:r>
                        <a:rPr lang="en-GB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Land line telephone provider</a:t>
                      </a:r>
                      <a:endParaRPr lang="en-GB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Electricity supply service</a:t>
                      </a:r>
                      <a:endParaRPr lang="en-GB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Gas supply service</a:t>
                      </a:r>
                      <a:endParaRPr lang="en-GB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Home insurance provider</a:t>
                      </a:r>
                      <a:endParaRPr lang="en-GB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Car insurance provider</a:t>
                      </a:r>
                      <a:endParaRPr lang="en-GB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Waste/</a:t>
                      </a:r>
                      <a:r>
                        <a:rPr lang="en-GB" sz="9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Bin service provider</a:t>
                      </a:r>
                      <a:endParaRPr lang="en-GB" sz="900" b="1" i="0" u="none" strike="noStrike" dirty="0" smtClean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9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52143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Mobile telephone provider </a:t>
                      </a: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14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  <a:tr h="172106"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Switched</a:t>
                      </a:r>
                      <a:endParaRPr lang="en-GB" sz="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Not Switched</a:t>
                      </a:r>
                      <a:endParaRPr lang="en-GB" sz="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Switched</a:t>
                      </a:r>
                      <a:endParaRPr lang="en-GB" sz="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Not Switched</a:t>
                      </a:r>
                      <a:endParaRPr lang="en-GB" sz="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Switched</a:t>
                      </a:r>
                      <a:endParaRPr lang="en-GB" sz="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Not Switched</a:t>
                      </a:r>
                      <a:endParaRPr lang="en-GB" sz="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Switched</a:t>
                      </a:r>
                      <a:endParaRPr lang="en-GB" sz="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Not Switched</a:t>
                      </a:r>
                      <a:endParaRPr lang="en-GB" sz="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Switched</a:t>
                      </a:r>
                      <a:endParaRPr lang="en-GB" sz="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Not Switched</a:t>
                      </a:r>
                      <a:endParaRPr lang="en-GB" sz="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Switched</a:t>
                      </a:r>
                      <a:endParaRPr lang="en-GB" sz="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Not Switched</a:t>
                      </a:r>
                      <a:endParaRPr lang="en-GB" sz="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Switched</a:t>
                      </a:r>
                      <a:endParaRPr lang="en-GB" sz="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Not Switched</a:t>
                      </a:r>
                      <a:endParaRPr lang="en-GB" sz="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Switched</a:t>
                      </a:r>
                      <a:endParaRPr lang="en-GB" sz="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Not Switched</a:t>
                      </a:r>
                      <a:endParaRPr lang="en-GB" sz="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  <a:tr h="82665"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623975" y="6415654"/>
            <a:ext cx="1909661" cy="307001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r>
              <a:rPr lang="en-GB" sz="700" b="1" i="1" dirty="0"/>
              <a:t>*Life insurance/health insurance and TV switching base too small</a:t>
            </a:r>
          </a:p>
        </p:txBody>
      </p:sp>
      <p:sp>
        <p:nvSpPr>
          <p:cNvPr id="4" name="Oval 3"/>
          <p:cNvSpPr/>
          <p:nvPr/>
        </p:nvSpPr>
        <p:spPr>
          <a:xfrm>
            <a:off x="1333304" y="3498781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1357007" y="5741892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2288938" y="3359812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3258767" y="3440155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4220695" y="3494966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4560310" y="4640625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3590481" y="4756173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6154060" y="4844119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6477872" y="4289015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7117596" y="4435587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7455602" y="5346701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7455602" y="5756938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8411237" y="5577798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8101619" y="5384017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8093718" y="2983076"/>
            <a:ext cx="246408" cy="26329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016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2780928"/>
            <a:ext cx="7000924" cy="792088"/>
          </a:xfrm>
          <a:prstGeom prst="rect">
            <a:avLst/>
          </a:prstGeom>
          <a:solidFill>
            <a:srgbClr val="99CC00"/>
          </a:solidFill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rmAutofit fontScale="90000"/>
          </a:bodyPr>
          <a:lstStyle/>
          <a:p>
            <a:r>
              <a:rPr lang="en-GB" sz="3200" b="1" dirty="0" smtClean="0">
                <a:latin typeface="Calibri" pitchFamily="34" charset="0"/>
                <a:cs typeface="Arial" charset="0"/>
              </a:rPr>
              <a:t>Research Background </a:t>
            </a:r>
            <a:br>
              <a:rPr lang="en-GB" sz="3200" b="1" dirty="0" smtClean="0">
                <a:latin typeface="Calibri" pitchFamily="34" charset="0"/>
                <a:cs typeface="Arial" charset="0"/>
              </a:rPr>
            </a:br>
            <a:r>
              <a:rPr lang="en-GB" sz="3200" b="1" dirty="0" smtClean="0">
                <a:latin typeface="Calibri" pitchFamily="34" charset="0"/>
                <a:cs typeface="Arial" charset="0"/>
              </a:rPr>
              <a:t>and Methodology</a:t>
            </a:r>
          </a:p>
        </p:txBody>
      </p:sp>
    </p:spTree>
    <p:extLst>
      <p:ext uri="{BB962C8B-B14F-4D97-AF65-F5344CB8AC3E}">
        <p14:creationId xmlns:p14="http://schemas.microsoft.com/office/powerpoint/2010/main" val="219219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Placeholder 4"/>
          <p:cNvSpPr>
            <a:spLocks noGrp="1"/>
          </p:cNvSpPr>
          <p:nvPr>
            <p:ph type="body" idx="1"/>
          </p:nvPr>
        </p:nvSpPr>
        <p:spPr bwMode="auto"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Clr>
                <a:srgbClr val="A71930"/>
              </a:buClr>
              <a:buFont typeface="Wingdings" pitchFamily="2" charset="2"/>
              <a:buBlip>
                <a:blip r:embed="rId3"/>
              </a:buBlip>
              <a:defRPr/>
            </a:pPr>
            <a:endParaRPr lang="en-GB" sz="2400" b="1" dirty="0" smtClean="0">
              <a:latin typeface="Calibri" pitchFamily="34" charset="0"/>
              <a:cs typeface="Calibri" pitchFamily="34" charset="0"/>
            </a:endParaRPr>
          </a:p>
          <a:p>
            <a:pPr marL="144000" eaLnBrk="1" hangingPunct="1">
              <a:lnSpc>
                <a:spcPct val="150000"/>
              </a:lnSpc>
              <a:spcBef>
                <a:spcPts val="0"/>
              </a:spcBef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en-GB" sz="2400" b="1" dirty="0" smtClean="0">
                <a:latin typeface="Calibri" pitchFamily="34" charset="0"/>
                <a:cs typeface="Calibri" pitchFamily="34" charset="0"/>
              </a:rPr>
              <a:t>Key Findings</a:t>
            </a:r>
          </a:p>
          <a:p>
            <a:pPr marL="144000" eaLnBrk="1" hangingPunct="1">
              <a:lnSpc>
                <a:spcPct val="150000"/>
              </a:lnSpc>
              <a:spcBef>
                <a:spcPts val="0"/>
              </a:spcBef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en-IE" sz="2400" b="1" dirty="0" smtClean="0">
                <a:latin typeface="Calibri" pitchFamily="34" charset="0"/>
                <a:cs typeface="Calibri" pitchFamily="34" charset="0"/>
              </a:rPr>
              <a:t>Consumer </a:t>
            </a:r>
            <a:r>
              <a:rPr lang="en-GB" sz="2400" b="1" dirty="0" smtClean="0">
                <a:latin typeface="Calibri" pitchFamily="34" charset="0"/>
                <a:cs typeface="Calibri" pitchFamily="34" charset="0"/>
              </a:rPr>
              <a:t>Switching Behaviour</a:t>
            </a:r>
          </a:p>
          <a:p>
            <a:pPr marL="144000" eaLnBrk="1" hangingPunct="1">
              <a:lnSpc>
                <a:spcPct val="150000"/>
              </a:lnSpc>
              <a:spcBef>
                <a:spcPts val="0"/>
              </a:spcBef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en-GB" sz="2400" b="1" dirty="0" smtClean="0">
                <a:latin typeface="Calibri" pitchFamily="34" charset="0"/>
                <a:cs typeface="Calibri" pitchFamily="34" charset="0"/>
              </a:rPr>
              <a:t>Research Background and Methodology</a:t>
            </a:r>
            <a:endParaRPr lang="en-GB" sz="2400" b="1" dirty="0">
              <a:latin typeface="Calibri" pitchFamily="34" charset="0"/>
              <a:cs typeface="Calibri" pitchFamily="34" charset="0"/>
            </a:endParaRPr>
          </a:p>
          <a:p>
            <a:pPr marL="144000" eaLnBrk="1" hangingPunct="1">
              <a:lnSpc>
                <a:spcPct val="150000"/>
              </a:lnSpc>
              <a:spcBef>
                <a:spcPts val="0"/>
              </a:spcBef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en-GB" sz="2400" b="1" dirty="0" smtClean="0">
                <a:latin typeface="Calibri" pitchFamily="34" charset="0"/>
                <a:cs typeface="Calibri" pitchFamily="34" charset="0"/>
              </a:rPr>
              <a:t>Profile of Sample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  <a:defRPr/>
            </a:pPr>
            <a:endParaRPr lang="en-GB" sz="2000" b="1" dirty="0" smtClean="0">
              <a:cs typeface="Arial" charset="0"/>
            </a:endParaRPr>
          </a:p>
          <a:p>
            <a:pPr eaLnBrk="1" hangingPunct="1">
              <a:buClr>
                <a:srgbClr val="A71930"/>
              </a:buClr>
              <a:buFont typeface="Wingdings" pitchFamily="2" charset="2"/>
              <a:buNone/>
              <a:defRPr/>
            </a:pPr>
            <a:endParaRPr lang="en-GB" sz="2000" b="1" dirty="0" smtClean="0">
              <a:cs typeface="Arial" charset="0"/>
            </a:endParaRPr>
          </a:p>
          <a:p>
            <a:pPr eaLnBrk="1" hangingPunct="1">
              <a:buClr>
                <a:srgbClr val="A71930"/>
              </a:buClr>
              <a:buFont typeface="Wingdings" pitchFamily="2" charset="2"/>
              <a:buNone/>
              <a:defRPr/>
            </a:pPr>
            <a:endParaRPr lang="en-GB" sz="2000" b="1" dirty="0" smtClean="0">
              <a:cs typeface="Arial" charset="0"/>
            </a:endParaRPr>
          </a:p>
        </p:txBody>
      </p:sp>
      <p:sp>
        <p:nvSpPr>
          <p:cNvPr id="4099" name="Rectangle 13"/>
          <p:cNvSpPr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GB" sz="28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Table of Contents </a:t>
            </a:r>
          </a:p>
        </p:txBody>
      </p:sp>
    </p:spTree>
    <p:extLst>
      <p:ext uri="{BB962C8B-B14F-4D97-AF65-F5344CB8AC3E}">
        <p14:creationId xmlns:p14="http://schemas.microsoft.com/office/powerpoint/2010/main" val="408011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378399" y="4953000"/>
            <a:ext cx="8502075" cy="1500335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buClrTx/>
              <a:buFont typeface="Wingdings" pitchFamily="2" charset="2"/>
              <a:buChar char="§"/>
            </a:pPr>
            <a:r>
              <a:rPr lang="en-GB" sz="1600" b="0" dirty="0" smtClean="0">
                <a:latin typeface="Arial" charset="0"/>
                <a:cs typeface="Arial" charset="0"/>
              </a:rPr>
              <a:t>The research was conducted face-to-face using CAPI interviewing with 1,012 adults 16+.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en-GB" sz="1600" b="0" dirty="0" smtClean="0">
                <a:latin typeface="Arial" charset="0"/>
                <a:cs typeface="Arial" charset="0"/>
              </a:rPr>
              <a:t>To ensure that the data is nationally representative, quotas were applied on the basis of age, gender and social class.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en-GB" sz="1600" b="0" dirty="0" smtClean="0">
                <a:latin typeface="Arial" charset="0"/>
                <a:cs typeface="Arial" charset="0"/>
              </a:rPr>
              <a:t>Interviewing was conducted  from </a:t>
            </a:r>
            <a:r>
              <a:rPr lang="en-IE" sz="1600" b="0" dirty="0" smtClean="0">
                <a:latin typeface="Arial" charset="0"/>
                <a:cs typeface="Arial" charset="0"/>
              </a:rPr>
              <a:t>6</a:t>
            </a:r>
            <a:r>
              <a:rPr lang="en-IE" sz="1600" b="0" baseline="30000" dirty="0" smtClean="0">
                <a:latin typeface="Arial" charset="0"/>
                <a:cs typeface="Arial" charset="0"/>
              </a:rPr>
              <a:t>th</a:t>
            </a:r>
            <a:r>
              <a:rPr lang="en-IE" sz="1600" b="0" dirty="0" smtClean="0">
                <a:latin typeface="Arial" charset="0"/>
                <a:cs typeface="Arial" charset="0"/>
              </a:rPr>
              <a:t> – 19</a:t>
            </a:r>
            <a:r>
              <a:rPr lang="en-IE" sz="1600" b="0" baseline="30000" dirty="0" smtClean="0">
                <a:latin typeface="Arial" charset="0"/>
                <a:cs typeface="Arial" charset="0"/>
              </a:rPr>
              <a:t>th</a:t>
            </a:r>
            <a:r>
              <a:rPr lang="en-IE" sz="1600" b="0" dirty="0" smtClean="0">
                <a:latin typeface="Arial" charset="0"/>
                <a:cs typeface="Arial" charset="0"/>
              </a:rPr>
              <a:t> June 2013</a:t>
            </a:r>
            <a:r>
              <a:rPr lang="en-GB" sz="1600" b="0" dirty="0" smtClean="0">
                <a:latin typeface="Arial" charset="0"/>
                <a:cs typeface="Arial" charset="0"/>
              </a:rPr>
              <a:t>.</a:t>
            </a:r>
            <a:endParaRPr lang="en-US" sz="1600" b="0" dirty="0" smtClean="0">
              <a:latin typeface="Arial" charset="0"/>
              <a:cs typeface="Arial" charset="0"/>
            </a:endParaRPr>
          </a:p>
        </p:txBody>
      </p:sp>
      <p:sp>
        <p:nvSpPr>
          <p:cNvPr id="20484" name="Title 2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en-GB" sz="2200" dirty="0" smtClean="0">
                <a:latin typeface="Arial" charset="0"/>
                <a:cs typeface="Arial" charset="0"/>
              </a:rPr>
              <a:t>A.  Research Background and Methodology</a:t>
            </a:r>
            <a:endParaRPr lang="en-US" sz="2200" dirty="0" smtClean="0">
              <a:latin typeface="Arial" charset="0"/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77850" y="1462088"/>
            <a:ext cx="1349375" cy="60007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Nov/Dec 2007</a:t>
            </a:r>
            <a:endParaRPr lang="en-US" sz="1600" dirty="0"/>
          </a:p>
        </p:txBody>
      </p:sp>
      <p:sp>
        <p:nvSpPr>
          <p:cNvPr id="6" name="Rounded Rectangle 5"/>
          <p:cNvSpPr/>
          <p:nvPr/>
        </p:nvSpPr>
        <p:spPr>
          <a:xfrm>
            <a:off x="2884488" y="1462088"/>
            <a:ext cx="1338262" cy="60007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Aug 2008</a:t>
            </a:r>
            <a:endParaRPr lang="en-US" sz="1600" dirty="0"/>
          </a:p>
        </p:txBody>
      </p:sp>
      <p:sp>
        <p:nvSpPr>
          <p:cNvPr id="7" name="Rounded Rectangle 6"/>
          <p:cNvSpPr/>
          <p:nvPr/>
        </p:nvSpPr>
        <p:spPr>
          <a:xfrm>
            <a:off x="5041900" y="1462088"/>
            <a:ext cx="1243013" cy="60007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Nov/Dec 2008</a:t>
            </a:r>
            <a:endParaRPr lang="en-US" sz="1600" dirty="0"/>
          </a:p>
        </p:txBody>
      </p:sp>
      <p:sp>
        <p:nvSpPr>
          <p:cNvPr id="8" name="Rounded Rectangle 7"/>
          <p:cNvSpPr/>
          <p:nvPr/>
        </p:nvSpPr>
        <p:spPr>
          <a:xfrm>
            <a:off x="366713" y="2678113"/>
            <a:ext cx="1771650" cy="60166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Nov/Dec 2009</a:t>
            </a:r>
            <a:endParaRPr lang="en-US" sz="1600" dirty="0"/>
          </a:p>
        </p:txBody>
      </p:sp>
      <p:sp>
        <p:nvSpPr>
          <p:cNvPr id="9" name="Rounded Rectangle 8"/>
          <p:cNvSpPr/>
          <p:nvPr/>
        </p:nvSpPr>
        <p:spPr>
          <a:xfrm>
            <a:off x="2668588" y="2678113"/>
            <a:ext cx="1770062" cy="60166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June 2010</a:t>
            </a:r>
            <a:endParaRPr lang="en-US" sz="1600" dirty="0"/>
          </a:p>
        </p:txBody>
      </p:sp>
      <p:sp>
        <p:nvSpPr>
          <p:cNvPr id="10" name="Rounded Rectangle 9"/>
          <p:cNvSpPr/>
          <p:nvPr/>
        </p:nvSpPr>
        <p:spPr>
          <a:xfrm>
            <a:off x="4778375" y="2678113"/>
            <a:ext cx="1770063" cy="60166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 smtClean="0"/>
              <a:t>Nov/Dec </a:t>
            </a:r>
            <a:r>
              <a:rPr lang="en-GB" sz="1600" dirty="0"/>
              <a:t>2010</a:t>
            </a:r>
            <a:endParaRPr lang="en-US" sz="1600" dirty="0"/>
          </a:p>
        </p:txBody>
      </p:sp>
      <p:cxnSp>
        <p:nvCxnSpPr>
          <p:cNvPr id="12" name="Straight Arrow Connector 11"/>
          <p:cNvCxnSpPr>
            <a:stCxn id="5" idx="3"/>
            <a:endCxn id="6" idx="1"/>
          </p:cNvCxnSpPr>
          <p:nvPr/>
        </p:nvCxnSpPr>
        <p:spPr>
          <a:xfrm>
            <a:off x="1927225" y="1762125"/>
            <a:ext cx="957263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6" idx="3"/>
            <a:endCxn id="7" idx="1"/>
          </p:cNvCxnSpPr>
          <p:nvPr/>
        </p:nvCxnSpPr>
        <p:spPr>
          <a:xfrm>
            <a:off x="4222750" y="1762125"/>
            <a:ext cx="819150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3"/>
            <a:endCxn id="10" idx="1"/>
          </p:cNvCxnSpPr>
          <p:nvPr/>
        </p:nvCxnSpPr>
        <p:spPr>
          <a:xfrm>
            <a:off x="4438650" y="2979738"/>
            <a:ext cx="339725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3"/>
            <a:endCxn id="9" idx="1"/>
          </p:cNvCxnSpPr>
          <p:nvPr/>
        </p:nvCxnSpPr>
        <p:spPr>
          <a:xfrm>
            <a:off x="2138363" y="2979738"/>
            <a:ext cx="530225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hape 22"/>
          <p:cNvCxnSpPr>
            <a:stCxn id="52" idx="3"/>
            <a:endCxn id="8" idx="1"/>
          </p:cNvCxnSpPr>
          <p:nvPr/>
        </p:nvCxnSpPr>
        <p:spPr>
          <a:xfrm flipH="1">
            <a:off x="366713" y="1762125"/>
            <a:ext cx="8101012" cy="1217613"/>
          </a:xfrm>
          <a:prstGeom prst="bentConnector5">
            <a:avLst>
              <a:gd name="adj1" fmla="val -2822"/>
              <a:gd name="adj2" fmla="val 50000"/>
              <a:gd name="adj3" fmla="val 102822"/>
            </a:avLst>
          </a:prstGeom>
          <a:ln>
            <a:solidFill>
              <a:schemeClr val="tx1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71513" y="2070100"/>
            <a:ext cx="11620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Benchmark</a:t>
            </a:r>
            <a:endParaRPr lang="en-US" sz="1400" dirty="0">
              <a:solidFill>
                <a:schemeClr val="accent3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55663" y="3290888"/>
            <a:ext cx="7937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Wave 4</a:t>
            </a:r>
            <a:endParaRPr lang="en-US" sz="1400" dirty="0">
              <a:solidFill>
                <a:schemeClr val="accent3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57538" y="3290888"/>
            <a:ext cx="7937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Wave 5</a:t>
            </a:r>
            <a:endParaRPr lang="en-US" sz="1400" dirty="0">
              <a:solidFill>
                <a:schemeClr val="accent3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157538" y="2070100"/>
            <a:ext cx="7937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Wave 1</a:t>
            </a:r>
            <a:endParaRPr lang="en-US" sz="1400" dirty="0">
              <a:solidFill>
                <a:schemeClr val="accent3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265738" y="2070100"/>
            <a:ext cx="7937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Wave 2</a:t>
            </a:r>
            <a:endParaRPr lang="en-US" sz="1400" dirty="0">
              <a:solidFill>
                <a:schemeClr val="accent3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265738" y="3290888"/>
            <a:ext cx="7937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Wave 6</a:t>
            </a:r>
            <a:endParaRPr lang="en-US" sz="1400" dirty="0">
              <a:solidFill>
                <a:schemeClr val="accent3"/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6961188" y="2678113"/>
            <a:ext cx="1770062" cy="60166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May/June 2011</a:t>
            </a:r>
            <a:endParaRPr lang="en-US" sz="1600" dirty="0"/>
          </a:p>
        </p:txBody>
      </p:sp>
      <p:cxnSp>
        <p:nvCxnSpPr>
          <p:cNvPr id="35" name="Straight Arrow Connector 34"/>
          <p:cNvCxnSpPr>
            <a:stCxn id="10" idx="3"/>
            <a:endCxn id="34" idx="1"/>
          </p:cNvCxnSpPr>
          <p:nvPr/>
        </p:nvCxnSpPr>
        <p:spPr>
          <a:xfrm>
            <a:off x="6548438" y="2979738"/>
            <a:ext cx="412750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7448550" y="3290888"/>
            <a:ext cx="7953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Wave 7</a:t>
            </a:r>
            <a:endParaRPr lang="en-US" sz="1400" dirty="0">
              <a:solidFill>
                <a:schemeClr val="accent3"/>
              </a:solidFill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7224713" y="1462088"/>
            <a:ext cx="1243012" cy="60007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May/June 2009</a:t>
            </a:r>
            <a:endParaRPr lang="en-US" sz="1600" dirty="0"/>
          </a:p>
        </p:txBody>
      </p:sp>
      <p:sp>
        <p:nvSpPr>
          <p:cNvPr id="53" name="TextBox 52"/>
          <p:cNvSpPr txBox="1"/>
          <p:nvPr/>
        </p:nvSpPr>
        <p:spPr>
          <a:xfrm>
            <a:off x="7450138" y="2070100"/>
            <a:ext cx="7937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Wave 3</a:t>
            </a:r>
            <a:endParaRPr lang="en-US" sz="1400" dirty="0">
              <a:solidFill>
                <a:schemeClr val="accent3"/>
              </a:solidFill>
            </a:endParaRPr>
          </a:p>
        </p:txBody>
      </p:sp>
      <p:cxnSp>
        <p:nvCxnSpPr>
          <p:cNvPr id="56" name="Straight Arrow Connector 55"/>
          <p:cNvCxnSpPr>
            <a:stCxn id="7" idx="3"/>
            <a:endCxn id="52" idx="1"/>
          </p:cNvCxnSpPr>
          <p:nvPr/>
        </p:nvCxnSpPr>
        <p:spPr>
          <a:xfrm>
            <a:off x="6284913" y="1762125"/>
            <a:ext cx="939800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ounded Rectangle 61"/>
          <p:cNvSpPr/>
          <p:nvPr/>
        </p:nvSpPr>
        <p:spPr>
          <a:xfrm>
            <a:off x="366713" y="3895725"/>
            <a:ext cx="1771650" cy="60007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Nov 2011</a:t>
            </a:r>
            <a:endParaRPr lang="en-US" sz="1600" dirty="0"/>
          </a:p>
        </p:txBody>
      </p:sp>
      <p:sp>
        <p:nvSpPr>
          <p:cNvPr id="63" name="TextBox 62"/>
          <p:cNvSpPr txBox="1"/>
          <p:nvPr/>
        </p:nvSpPr>
        <p:spPr>
          <a:xfrm>
            <a:off x="855663" y="4510088"/>
            <a:ext cx="7937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Wave 8</a:t>
            </a:r>
            <a:endParaRPr lang="en-US" sz="1400" dirty="0">
              <a:solidFill>
                <a:schemeClr val="accent3"/>
              </a:solidFill>
            </a:endParaRPr>
          </a:p>
        </p:txBody>
      </p:sp>
      <p:cxnSp>
        <p:nvCxnSpPr>
          <p:cNvPr id="66" name="Shape 65"/>
          <p:cNvCxnSpPr>
            <a:stCxn id="34" idx="3"/>
            <a:endCxn id="62" idx="1"/>
          </p:cNvCxnSpPr>
          <p:nvPr/>
        </p:nvCxnSpPr>
        <p:spPr>
          <a:xfrm flipH="1">
            <a:off x="366713" y="2979738"/>
            <a:ext cx="8364537" cy="1216025"/>
          </a:xfrm>
          <a:prstGeom prst="bentConnector5">
            <a:avLst>
              <a:gd name="adj1" fmla="val -2733"/>
              <a:gd name="adj2" fmla="val 50000"/>
              <a:gd name="adj3" fmla="val 102733"/>
            </a:avLst>
          </a:prstGeom>
          <a:ln>
            <a:solidFill>
              <a:schemeClr val="tx1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2711450" y="3895725"/>
            <a:ext cx="1771650" cy="60007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June 2012</a:t>
            </a:r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3200400" y="4510088"/>
            <a:ext cx="7937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Wave 9</a:t>
            </a:r>
            <a:endParaRPr lang="en-US" sz="1400" dirty="0">
              <a:solidFill>
                <a:schemeClr val="accent3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6961188" y="3798888"/>
            <a:ext cx="2066925" cy="892175"/>
          </a:xfrm>
          <a:prstGeom prst="roundRect">
            <a:avLst/>
          </a:prstGeom>
          <a:noFill/>
          <a:ln>
            <a:solidFill>
              <a:schemeClr val="accent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cxnSp>
        <p:nvCxnSpPr>
          <p:cNvPr id="47" name="Straight Arrow Connector 46"/>
          <p:cNvCxnSpPr>
            <a:stCxn id="62" idx="3"/>
            <a:endCxn id="36" idx="1"/>
          </p:cNvCxnSpPr>
          <p:nvPr/>
        </p:nvCxnSpPr>
        <p:spPr>
          <a:xfrm>
            <a:off x="2138363" y="4195763"/>
            <a:ext cx="573087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ounded Rectangle 45"/>
          <p:cNvSpPr/>
          <p:nvPr/>
        </p:nvSpPr>
        <p:spPr>
          <a:xfrm>
            <a:off x="4778375" y="3895725"/>
            <a:ext cx="1771650" cy="60007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Nov 2012</a:t>
            </a:r>
            <a:endParaRPr lang="en-US" sz="1600" dirty="0"/>
          </a:p>
        </p:txBody>
      </p:sp>
      <p:sp>
        <p:nvSpPr>
          <p:cNvPr id="48" name="TextBox 47"/>
          <p:cNvSpPr txBox="1"/>
          <p:nvPr/>
        </p:nvSpPr>
        <p:spPr>
          <a:xfrm>
            <a:off x="5165725" y="4495800"/>
            <a:ext cx="893763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Wave 10</a:t>
            </a:r>
            <a:endParaRPr lang="en-US" sz="1400" dirty="0">
              <a:solidFill>
                <a:schemeClr val="accent3"/>
              </a:solidFill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4438650" y="4195763"/>
            <a:ext cx="339725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>
            <a:off x="7108825" y="3944938"/>
            <a:ext cx="1771650" cy="60007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June 2013</a:t>
            </a:r>
            <a:endParaRPr lang="en-US" sz="1600" dirty="0"/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6535738" y="4195763"/>
            <a:ext cx="573087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7620000" y="4645025"/>
            <a:ext cx="8842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Wave 11</a:t>
            </a:r>
            <a:endParaRPr lang="en-US" sz="1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60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0165" tIns="40083" rIns="80165" bIns="40083" numCol="1" compatLnSpc="1">
            <a:prstTxWarp prst="textNoShape">
              <a:avLst/>
            </a:prstTxWarp>
          </a:bodyPr>
          <a:lstStyle/>
          <a:p>
            <a:r>
              <a:rPr lang="en-IE" sz="2200" b="1" dirty="0" smtClean="0">
                <a:latin typeface="Arial" charset="0"/>
                <a:cs typeface="Arial" charset="0"/>
              </a:rPr>
              <a:t>Profile of Sample</a:t>
            </a:r>
            <a:r>
              <a:rPr lang="en-IE" dirty="0" smtClean="0">
                <a:latin typeface="Arial" charset="0"/>
                <a:cs typeface="Arial" charset="0"/>
              </a:rPr>
              <a:t/>
            </a:r>
            <a:br>
              <a:rPr lang="en-IE" dirty="0" smtClean="0">
                <a:latin typeface="Arial" charset="0"/>
                <a:cs typeface="Arial" charset="0"/>
              </a:rPr>
            </a:br>
            <a:r>
              <a:rPr lang="en-IE" sz="1400" dirty="0" smtClean="0">
                <a:solidFill>
                  <a:srgbClr val="58595B"/>
                </a:solidFill>
                <a:latin typeface="Arial" charset="0"/>
                <a:cs typeface="Arial" charset="0"/>
              </a:rPr>
              <a:t>Base: All Adults 16+ 1,012</a:t>
            </a:r>
          </a:p>
        </p:txBody>
      </p:sp>
      <p:graphicFrame>
        <p:nvGraphicFramePr>
          <p:cNvPr id="21507" name="Content Placeholder 3"/>
          <p:cNvGraphicFramePr>
            <a:graphicFrameLocks noGrp="1"/>
          </p:cNvGraphicFramePr>
          <p:nvPr>
            <p:ph idx="1"/>
          </p:nvPr>
        </p:nvGraphicFramePr>
        <p:xfrm>
          <a:off x="406400" y="1679575"/>
          <a:ext cx="8331200" cy="462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0" r:id="rId3" imgW="8327858" imgH="4627265" progId="Excel.Chart.8">
                  <p:embed/>
                </p:oleObj>
              </mc:Choice>
              <mc:Fallback>
                <p:oleObj r:id="rId3" imgW="8327858" imgH="4627265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1679575"/>
                        <a:ext cx="8331200" cy="462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TextBox 5"/>
          <p:cNvSpPr txBox="1">
            <a:spLocks noChangeArrowheads="1"/>
          </p:cNvSpPr>
          <p:nvPr/>
        </p:nvSpPr>
        <p:spPr bwMode="auto">
          <a:xfrm>
            <a:off x="382588" y="2840038"/>
            <a:ext cx="739775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IE" sz="1000"/>
              <a:t>Male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Female</a:t>
            </a:r>
          </a:p>
          <a:p>
            <a:pPr algn="r" eaLnBrk="1" hangingPunct="1"/>
            <a:endParaRPr lang="en-IE" sz="1000"/>
          </a:p>
        </p:txBody>
      </p:sp>
      <p:sp>
        <p:nvSpPr>
          <p:cNvPr id="21509" name="TextBox 11"/>
          <p:cNvSpPr txBox="1">
            <a:spLocks noChangeArrowheads="1"/>
          </p:cNvSpPr>
          <p:nvPr/>
        </p:nvSpPr>
        <p:spPr bwMode="auto">
          <a:xfrm>
            <a:off x="1984375" y="2122488"/>
            <a:ext cx="801688" cy="376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IE" sz="1000"/>
              <a:t>16-24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25-34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35-49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50-64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65+</a:t>
            </a:r>
          </a:p>
        </p:txBody>
      </p:sp>
      <p:sp>
        <p:nvSpPr>
          <p:cNvPr id="21510" name="TextBox 12"/>
          <p:cNvSpPr txBox="1">
            <a:spLocks noChangeArrowheads="1"/>
          </p:cNvSpPr>
          <p:nvPr/>
        </p:nvSpPr>
        <p:spPr bwMode="auto">
          <a:xfrm>
            <a:off x="3524250" y="2336800"/>
            <a:ext cx="801688" cy="361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IE" sz="1000"/>
              <a:t>Dublin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Rest of Leinster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Munster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Conn/ Ulster</a:t>
            </a:r>
          </a:p>
        </p:txBody>
      </p:sp>
      <p:sp>
        <p:nvSpPr>
          <p:cNvPr id="21511" name="TextBox 13"/>
          <p:cNvSpPr txBox="1">
            <a:spLocks noChangeArrowheads="1"/>
          </p:cNvSpPr>
          <p:nvPr/>
        </p:nvSpPr>
        <p:spPr bwMode="auto">
          <a:xfrm>
            <a:off x="5064125" y="2620963"/>
            <a:ext cx="801688" cy="346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IE" sz="1000"/>
              <a:t>ABC1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C2DE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F</a:t>
            </a:r>
          </a:p>
        </p:txBody>
      </p:sp>
      <p:sp>
        <p:nvSpPr>
          <p:cNvPr id="21512" name="TextBox 14"/>
          <p:cNvSpPr txBox="1">
            <a:spLocks noChangeArrowheads="1"/>
          </p:cNvSpPr>
          <p:nvPr/>
        </p:nvSpPr>
        <p:spPr bwMode="auto">
          <a:xfrm>
            <a:off x="6481763" y="2382838"/>
            <a:ext cx="923925" cy="346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IE" sz="1000"/>
              <a:t>Working full time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Working part time</a:t>
            </a:r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Self-employed</a:t>
            </a:r>
          </a:p>
          <a:p>
            <a:pPr algn="r" eaLnBrk="1" hangingPunct="1"/>
            <a:r>
              <a:rPr lang="en-IE" sz="1000"/>
              <a:t>Un-employed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Home duties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Retired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Student</a:t>
            </a:r>
          </a:p>
        </p:txBody>
      </p:sp>
      <p:sp>
        <p:nvSpPr>
          <p:cNvPr id="21513" name="TextBox 6"/>
          <p:cNvSpPr txBox="1">
            <a:spLocks noChangeArrowheads="1"/>
          </p:cNvSpPr>
          <p:nvPr/>
        </p:nvSpPr>
        <p:spPr bwMode="auto">
          <a:xfrm>
            <a:off x="1246188" y="1520825"/>
            <a:ext cx="738187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 anchor="b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1000" dirty="0"/>
              <a:t>Gender</a:t>
            </a:r>
          </a:p>
          <a:p>
            <a:pPr algn="ctr" eaLnBrk="1" hangingPunct="1"/>
            <a:r>
              <a:rPr lang="en-IE" sz="1000" dirty="0"/>
              <a:t>%</a:t>
            </a:r>
          </a:p>
        </p:txBody>
      </p:sp>
      <p:sp>
        <p:nvSpPr>
          <p:cNvPr id="21514" name="TextBox 16"/>
          <p:cNvSpPr txBox="1">
            <a:spLocks noChangeArrowheads="1"/>
          </p:cNvSpPr>
          <p:nvPr/>
        </p:nvSpPr>
        <p:spPr bwMode="auto">
          <a:xfrm>
            <a:off x="2786063" y="1520825"/>
            <a:ext cx="738187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 anchor="b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1000"/>
              <a:t>Age</a:t>
            </a:r>
          </a:p>
          <a:p>
            <a:pPr algn="ctr" eaLnBrk="1" hangingPunct="1"/>
            <a:r>
              <a:rPr lang="en-IE" sz="1000"/>
              <a:t>%</a:t>
            </a:r>
          </a:p>
        </p:txBody>
      </p:sp>
      <p:sp>
        <p:nvSpPr>
          <p:cNvPr id="21515" name="TextBox 17"/>
          <p:cNvSpPr txBox="1">
            <a:spLocks noChangeArrowheads="1"/>
          </p:cNvSpPr>
          <p:nvPr/>
        </p:nvSpPr>
        <p:spPr bwMode="auto">
          <a:xfrm>
            <a:off x="4325938" y="1520825"/>
            <a:ext cx="738187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 anchor="b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1000"/>
              <a:t>Region</a:t>
            </a:r>
          </a:p>
          <a:p>
            <a:pPr algn="ctr" eaLnBrk="1" hangingPunct="1"/>
            <a:r>
              <a:rPr lang="en-IE" sz="1000"/>
              <a:t>%</a:t>
            </a:r>
          </a:p>
        </p:txBody>
      </p:sp>
      <p:sp>
        <p:nvSpPr>
          <p:cNvPr id="21516" name="TextBox 18"/>
          <p:cNvSpPr txBox="1">
            <a:spLocks noChangeArrowheads="1"/>
          </p:cNvSpPr>
          <p:nvPr/>
        </p:nvSpPr>
        <p:spPr bwMode="auto">
          <a:xfrm>
            <a:off x="5865813" y="1520825"/>
            <a:ext cx="7397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 anchor="b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1000"/>
              <a:t>Class</a:t>
            </a:r>
          </a:p>
          <a:p>
            <a:pPr algn="ctr" eaLnBrk="1" hangingPunct="1"/>
            <a:r>
              <a:rPr lang="en-IE" sz="1000"/>
              <a:t>%</a:t>
            </a:r>
          </a:p>
        </p:txBody>
      </p:sp>
      <p:sp>
        <p:nvSpPr>
          <p:cNvPr id="21517" name="TextBox 19"/>
          <p:cNvSpPr txBox="1">
            <a:spLocks noChangeArrowheads="1"/>
          </p:cNvSpPr>
          <p:nvPr/>
        </p:nvSpPr>
        <p:spPr bwMode="auto">
          <a:xfrm>
            <a:off x="7281863" y="1366838"/>
            <a:ext cx="1054100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 anchor="b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1000"/>
              <a:t>Employment Status</a:t>
            </a:r>
          </a:p>
          <a:p>
            <a:pPr algn="ctr" eaLnBrk="1" hangingPunct="1"/>
            <a:r>
              <a:rPr lang="en-IE" sz="1000"/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149536244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5" name="TextBox 6"/>
          <p:cNvSpPr txBox="1">
            <a:spLocks noChangeArrowheads="1"/>
          </p:cNvSpPr>
          <p:nvPr/>
        </p:nvSpPr>
        <p:spPr bwMode="auto">
          <a:xfrm>
            <a:off x="1389063" y="1220787"/>
            <a:ext cx="1352550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 anchor="b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1100" dirty="0"/>
              <a:t>Access the Internet</a:t>
            </a:r>
          </a:p>
          <a:p>
            <a:pPr algn="ctr" eaLnBrk="1" hangingPunct="1"/>
            <a:r>
              <a:rPr lang="en-IE" sz="1100" dirty="0"/>
              <a:t>(All Adults)</a:t>
            </a:r>
          </a:p>
          <a:p>
            <a:pPr algn="ctr" eaLnBrk="1" hangingPunct="1"/>
            <a:r>
              <a:rPr lang="en-IE" sz="1100" dirty="0"/>
              <a:t>%</a:t>
            </a:r>
          </a:p>
        </p:txBody>
      </p:sp>
      <p:sp>
        <p:nvSpPr>
          <p:cNvPr id="22536" name="TextBox 16"/>
          <p:cNvSpPr txBox="1">
            <a:spLocks noChangeArrowheads="1"/>
          </p:cNvSpPr>
          <p:nvPr/>
        </p:nvSpPr>
        <p:spPr bwMode="auto">
          <a:xfrm>
            <a:off x="2928938" y="1414262"/>
            <a:ext cx="135255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 anchor="b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1100" dirty="0"/>
              <a:t>Purchase Online</a:t>
            </a:r>
          </a:p>
          <a:p>
            <a:pPr algn="ctr" eaLnBrk="1" hangingPunct="1"/>
            <a:r>
              <a:rPr lang="en-IE" sz="1100" dirty="0"/>
              <a:t>(All Adults)</a:t>
            </a:r>
          </a:p>
          <a:p>
            <a:pPr algn="ctr" eaLnBrk="1" hangingPunct="1"/>
            <a:r>
              <a:rPr lang="en-IE" sz="1100" dirty="0"/>
              <a:t>%</a:t>
            </a:r>
          </a:p>
        </p:txBody>
      </p:sp>
      <p:sp>
        <p:nvSpPr>
          <p:cNvPr id="22537" name="TextBox 17"/>
          <p:cNvSpPr txBox="1">
            <a:spLocks noChangeArrowheads="1"/>
          </p:cNvSpPr>
          <p:nvPr/>
        </p:nvSpPr>
        <p:spPr bwMode="auto">
          <a:xfrm>
            <a:off x="4399304" y="1304925"/>
            <a:ext cx="135255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 anchor="b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1100" dirty="0"/>
              <a:t>Bank Online</a:t>
            </a:r>
          </a:p>
          <a:p>
            <a:pPr algn="ctr" eaLnBrk="1" hangingPunct="1"/>
            <a:r>
              <a:rPr lang="en-IE" sz="1100" dirty="0"/>
              <a:t>(All Adults)</a:t>
            </a:r>
          </a:p>
          <a:p>
            <a:pPr algn="ctr" eaLnBrk="1" hangingPunct="1"/>
            <a:r>
              <a:rPr lang="en-IE" sz="1100" dirty="0"/>
              <a:t>%</a:t>
            </a:r>
          </a:p>
        </p:txBody>
      </p:sp>
      <p:graphicFrame>
        <p:nvGraphicFramePr>
          <p:cNvPr id="22539" name="Char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7721170"/>
              </p:ext>
            </p:extLst>
          </p:nvPr>
        </p:nvGraphicFramePr>
        <p:xfrm>
          <a:off x="5354638" y="1928813"/>
          <a:ext cx="3797300" cy="401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6" r:id="rId4" imgW="3798137" imgH="4017612" progId="Excel.Chart.8">
                  <p:embed/>
                </p:oleObj>
              </mc:Choice>
              <mc:Fallback>
                <p:oleObj r:id="rId4" imgW="3798137" imgH="4017612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4638" y="1928813"/>
                        <a:ext cx="3797300" cy="401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80165" tIns="40083" rIns="80165" bIns="40083">
            <a:normAutofit fontScale="90000"/>
          </a:bodyPr>
          <a:lstStyle/>
          <a:p>
            <a:pPr>
              <a:defRPr/>
            </a:pPr>
            <a:r>
              <a:rPr lang="en-IE" sz="2400" b="1" dirty="0" smtClean="0"/>
              <a:t>Profile of Sample</a:t>
            </a:r>
            <a:r>
              <a:rPr lang="en-IE" sz="2400" dirty="0" smtClean="0">
                <a:solidFill>
                  <a:schemeClr val="accent4"/>
                </a:solidFill>
              </a:rPr>
              <a:t/>
            </a:r>
            <a:br>
              <a:rPr lang="en-IE" sz="2400" dirty="0" smtClean="0">
                <a:solidFill>
                  <a:schemeClr val="accent4"/>
                </a:solidFill>
              </a:rPr>
            </a:br>
            <a:r>
              <a:rPr lang="en-IE" sz="1600" b="0" dirty="0">
                <a:solidFill>
                  <a:srgbClr val="58595B"/>
                </a:solidFill>
                <a:latin typeface="Arial" pitchFamily="34" charset="0"/>
                <a:cs typeface="Arial" pitchFamily="34" charset="0"/>
              </a:rPr>
              <a:t>Base: All Adults 16+ 1,012</a:t>
            </a:r>
          </a:p>
        </p:txBody>
      </p:sp>
      <p:graphicFrame>
        <p:nvGraphicFramePr>
          <p:cNvPr id="22531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812800" y="1744663"/>
          <a:ext cx="8331200" cy="462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7" r:id="rId6" imgW="8327858" imgH="4627265" progId="Excel.Chart.8">
                  <p:embed/>
                </p:oleObj>
              </mc:Choice>
              <mc:Fallback>
                <p:oleObj r:id="rId6" imgW="8327858" imgH="4627265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1744663"/>
                        <a:ext cx="8331200" cy="462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TextBox 5"/>
          <p:cNvSpPr txBox="1">
            <a:spLocks noChangeArrowheads="1"/>
          </p:cNvSpPr>
          <p:nvPr/>
        </p:nvSpPr>
        <p:spPr bwMode="auto">
          <a:xfrm>
            <a:off x="-153988" y="3379788"/>
            <a:ext cx="1543051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IE" sz="1000"/>
              <a:t>Yes – at home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Yes – at work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No access</a:t>
            </a:r>
          </a:p>
        </p:txBody>
      </p:sp>
      <p:sp>
        <p:nvSpPr>
          <p:cNvPr id="22533" name="TextBox 11"/>
          <p:cNvSpPr txBox="1">
            <a:spLocks noChangeArrowheads="1"/>
          </p:cNvSpPr>
          <p:nvPr/>
        </p:nvSpPr>
        <p:spPr bwMode="auto">
          <a:xfrm>
            <a:off x="2125663" y="2944813"/>
            <a:ext cx="803275" cy="238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IE" sz="1000"/>
              <a:t>Yes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No</a:t>
            </a:r>
          </a:p>
        </p:txBody>
      </p:sp>
      <p:sp>
        <p:nvSpPr>
          <p:cNvPr id="22534" name="TextBox 12"/>
          <p:cNvSpPr txBox="1">
            <a:spLocks noChangeArrowheads="1"/>
          </p:cNvSpPr>
          <p:nvPr/>
        </p:nvSpPr>
        <p:spPr bwMode="auto">
          <a:xfrm>
            <a:off x="3665538" y="2728913"/>
            <a:ext cx="803275" cy="238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IE" sz="1000"/>
              <a:t>Yes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No</a:t>
            </a:r>
          </a:p>
        </p:txBody>
      </p:sp>
      <p:sp>
        <p:nvSpPr>
          <p:cNvPr id="22538" name="TextBox 18"/>
          <p:cNvSpPr txBox="1">
            <a:spLocks noChangeArrowheads="1"/>
          </p:cNvSpPr>
          <p:nvPr/>
        </p:nvSpPr>
        <p:spPr bwMode="auto">
          <a:xfrm>
            <a:off x="6257925" y="1847850"/>
            <a:ext cx="282098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 anchor="b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1100" dirty="0"/>
              <a:t>Social Media Sites Used</a:t>
            </a:r>
          </a:p>
          <a:p>
            <a:pPr algn="ctr" eaLnBrk="1" hangingPunct="1"/>
            <a:r>
              <a:rPr lang="en-IE" sz="1100" dirty="0"/>
              <a:t>(All who access the internet – 814)</a:t>
            </a:r>
          </a:p>
          <a:p>
            <a:pPr algn="ctr" eaLnBrk="1" hangingPunct="1"/>
            <a:r>
              <a:rPr lang="en-IE" sz="1100" dirty="0"/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392720650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3085850929"/>
              </p:ext>
            </p:extLst>
          </p:nvPr>
        </p:nvGraphicFramePr>
        <p:xfrm>
          <a:off x="228527" y="1291804"/>
          <a:ext cx="8509809" cy="4958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6991"/>
            <a:ext cx="8358214" cy="526113"/>
          </a:xfrm>
        </p:spPr>
        <p:txBody>
          <a:bodyPr>
            <a:normAutofit fontScale="90000"/>
          </a:bodyPr>
          <a:lstStyle/>
          <a:p>
            <a:pPr algn="l"/>
            <a:r>
              <a:rPr lang="en-IE" sz="2400" dirty="0" smtClean="0">
                <a:solidFill>
                  <a:schemeClr val="accent4"/>
                </a:solidFill>
              </a:rPr>
              <a:t>Incidence of Currently Holding Products or Services</a:t>
            </a:r>
            <a:r>
              <a:rPr lang="en-IE" dirty="0" smtClean="0">
                <a:solidFill>
                  <a:schemeClr val="accent4"/>
                </a:solidFill>
              </a:rPr>
              <a:t/>
            </a:r>
            <a:br>
              <a:rPr lang="en-IE" dirty="0" smtClean="0">
                <a:solidFill>
                  <a:schemeClr val="accent4"/>
                </a:solidFill>
              </a:rPr>
            </a:br>
            <a:r>
              <a:rPr lang="en-IE" sz="1600" dirty="0">
                <a:solidFill>
                  <a:schemeClr val="bg1">
                    <a:lumMod val="50000"/>
                  </a:schemeClr>
                </a:solidFill>
              </a:rPr>
              <a:t>Base: All Adults – 1,012</a:t>
            </a:r>
            <a:endParaRPr lang="en-I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56176" y="1440000"/>
            <a:ext cx="293342" cy="296392"/>
          </a:xfrm>
          <a:prstGeom prst="rect">
            <a:avLst/>
          </a:prstGeom>
          <a:noFill/>
        </p:spPr>
        <p:txBody>
          <a:bodyPr wrap="none" lIns="80165" tIns="40083" rIns="80165" bIns="40083" rtlCol="0">
            <a:spAutoFit/>
          </a:bodyPr>
          <a:lstStyle/>
          <a:p>
            <a:r>
              <a:rPr lang="en-GB" sz="1400" b="1" dirty="0"/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1958319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5616" y="2780928"/>
            <a:ext cx="7000924" cy="526113"/>
          </a:xfrm>
          <a:prstGeom prst="rect">
            <a:avLst/>
          </a:prstGeom>
          <a:solidFill>
            <a:srgbClr val="99CC00"/>
          </a:solidFill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rmAutofit fontScale="90000"/>
          </a:bodyPr>
          <a:lstStyle/>
          <a:p>
            <a:r>
              <a:rPr lang="en-GB" sz="32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Key Findings</a:t>
            </a:r>
          </a:p>
        </p:txBody>
      </p:sp>
    </p:spTree>
    <p:extLst>
      <p:ext uri="{BB962C8B-B14F-4D97-AF65-F5344CB8AC3E}">
        <p14:creationId xmlns:p14="http://schemas.microsoft.com/office/powerpoint/2010/main" val="99963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401" y="404664"/>
            <a:ext cx="9144000" cy="526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IE" sz="2800" b="1" dirty="0" smtClean="0">
                <a:latin typeface="Calibri" pitchFamily="34" charset="0"/>
              </a:rPr>
              <a:t>Key Findings </a:t>
            </a:r>
            <a:endParaRPr lang="en-GB" sz="2800" b="1" dirty="0" smtClean="0"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1520" y="1340768"/>
            <a:ext cx="8496944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8000" indent="-2880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IE" dirty="0" smtClean="0"/>
              <a:t>When describing their consumer behaviour, </a:t>
            </a:r>
            <a:r>
              <a:rPr lang="en-IE" b="1" dirty="0" smtClean="0"/>
              <a:t>37</a:t>
            </a:r>
            <a:r>
              <a:rPr lang="en-IE" b="1" dirty="0"/>
              <a:t>%</a:t>
            </a:r>
            <a:r>
              <a:rPr lang="en-IE" dirty="0"/>
              <a:t> </a:t>
            </a:r>
            <a:r>
              <a:rPr lang="en-IE" dirty="0" smtClean="0"/>
              <a:t>of consumers said they ‘</a:t>
            </a:r>
            <a:r>
              <a:rPr lang="en-IE" b="1" i="1" dirty="0" smtClean="0"/>
              <a:t>tend to stick with the same company for products and services</a:t>
            </a:r>
            <a:r>
              <a:rPr lang="en-IE" dirty="0" smtClean="0"/>
              <a:t>’. While </a:t>
            </a:r>
            <a:r>
              <a:rPr lang="en-IE" b="1" dirty="0"/>
              <a:t>27%</a:t>
            </a:r>
            <a:r>
              <a:rPr lang="en-IE" dirty="0"/>
              <a:t> </a:t>
            </a:r>
            <a:r>
              <a:rPr lang="en-IE" dirty="0" smtClean="0"/>
              <a:t>said they ‘</a:t>
            </a:r>
            <a:r>
              <a:rPr lang="en-IE" b="1" i="1" dirty="0" smtClean="0"/>
              <a:t>change companies </a:t>
            </a:r>
            <a:r>
              <a:rPr lang="en-IE" b="1" i="1" dirty="0"/>
              <a:t>often </a:t>
            </a:r>
            <a:r>
              <a:rPr lang="en-IE" b="1" i="1" dirty="0" smtClean="0"/>
              <a:t>and avail </a:t>
            </a:r>
            <a:r>
              <a:rPr lang="en-IE" b="1" i="1" dirty="0"/>
              <a:t>of </a:t>
            </a:r>
            <a:r>
              <a:rPr lang="en-IE" b="1" i="1" dirty="0" smtClean="0"/>
              <a:t>better deals</a:t>
            </a:r>
            <a:r>
              <a:rPr lang="en-IE" dirty="0" smtClean="0"/>
              <a:t>’.  </a:t>
            </a:r>
          </a:p>
          <a:p>
            <a:pPr marL="288000" indent="-2880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IE" dirty="0" smtClean="0"/>
              <a:t>Switching provider highest for main grocery shop (26%), </a:t>
            </a:r>
            <a:r>
              <a:rPr lang="en-IE" dirty="0"/>
              <a:t>car insurance (23%) and </a:t>
            </a:r>
            <a:r>
              <a:rPr lang="en-IE" dirty="0" smtClean="0"/>
              <a:t>top-up  grocery shop (20%), followed by electricity (16%) and gas (16%). </a:t>
            </a:r>
            <a:r>
              <a:rPr lang="en-US" dirty="0" smtClean="0"/>
              <a:t>Overall the proportion who have </a:t>
            </a:r>
            <a:r>
              <a:rPr lang="en-US" b="1" dirty="0" smtClean="0"/>
              <a:t>switched at least one product or service provider is 45%.</a:t>
            </a:r>
          </a:p>
          <a:p>
            <a:pPr marL="288000" indent="-2880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IE" b="1" dirty="0" smtClean="0"/>
              <a:t>Majority of switchers saved money </a:t>
            </a:r>
            <a:r>
              <a:rPr lang="en-IE" dirty="0" smtClean="0"/>
              <a:t>- average </a:t>
            </a:r>
            <a:r>
              <a:rPr lang="en-IE" b="1" dirty="0"/>
              <a:t>monthly</a:t>
            </a:r>
            <a:r>
              <a:rPr lang="en-IE" dirty="0"/>
              <a:t> saving resulting from switching is around </a:t>
            </a:r>
            <a:r>
              <a:rPr lang="en-IE" b="1" dirty="0"/>
              <a:t>€15 to €</a:t>
            </a:r>
            <a:r>
              <a:rPr lang="en-IE" b="1" dirty="0" smtClean="0"/>
              <a:t>20 per sector</a:t>
            </a:r>
            <a:r>
              <a:rPr lang="en-IE" dirty="0" smtClean="0"/>
              <a:t>. This </a:t>
            </a:r>
            <a:r>
              <a:rPr lang="en-IE" dirty="0"/>
              <a:t>tends to be higher in health insurance where the average </a:t>
            </a:r>
            <a:r>
              <a:rPr lang="en-IE" dirty="0" smtClean="0"/>
              <a:t>saving reported was </a:t>
            </a:r>
            <a:r>
              <a:rPr lang="en-IE" dirty="0"/>
              <a:t>€42. </a:t>
            </a:r>
            <a:endParaRPr lang="en-IE" dirty="0" smtClean="0"/>
          </a:p>
          <a:p>
            <a:pPr marL="288000" indent="-2880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 smtClean="0"/>
              <a:t>The research found in the </a:t>
            </a:r>
            <a:r>
              <a:rPr lang="en-US" dirty="0"/>
              <a:t>sectors </a:t>
            </a:r>
            <a:r>
              <a:rPr lang="en-US" dirty="0" smtClean="0"/>
              <a:t>surveyed that a </a:t>
            </a:r>
            <a:r>
              <a:rPr lang="en-US" b="1" dirty="0"/>
              <a:t>large number of consumers have </a:t>
            </a:r>
            <a:r>
              <a:rPr lang="en-US" b="1" dirty="0" smtClean="0"/>
              <a:t>not checked </a:t>
            </a:r>
            <a:r>
              <a:rPr lang="en-US" b="1" dirty="0"/>
              <a:t>to see if there is a better package/deal available to them</a:t>
            </a:r>
            <a:r>
              <a:rPr lang="en-US" dirty="0"/>
              <a:t>. </a:t>
            </a:r>
            <a:endParaRPr lang="en-US" dirty="0" smtClean="0"/>
          </a:p>
          <a:p>
            <a:pPr marL="288000" indent="-2880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IE" dirty="0" smtClean="0"/>
              <a:t>Perceived barriers </a:t>
            </a:r>
            <a:r>
              <a:rPr lang="en-IE" dirty="0"/>
              <a:t>to switching </a:t>
            </a:r>
            <a:r>
              <a:rPr lang="en-IE" dirty="0" smtClean="0"/>
              <a:t>included “it may be more </a:t>
            </a:r>
            <a:r>
              <a:rPr lang="en-IE" dirty="0"/>
              <a:t>hassle than a </a:t>
            </a:r>
            <a:r>
              <a:rPr lang="en-IE" dirty="0" smtClean="0"/>
              <a:t>benefit” and “don’t believe there is much difference </a:t>
            </a:r>
            <a:r>
              <a:rPr lang="en-IE" dirty="0"/>
              <a:t>between </a:t>
            </a:r>
            <a:r>
              <a:rPr lang="en-IE" dirty="0" smtClean="0"/>
              <a:t>suppliers”. </a:t>
            </a:r>
          </a:p>
          <a:p>
            <a:pPr marL="285750" indent="-285750">
              <a:buFont typeface="Arial" pitchFamily="34" charset="0"/>
              <a:buChar char="•"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9108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5616" y="2924944"/>
            <a:ext cx="7000924" cy="526113"/>
          </a:xfrm>
          <a:prstGeom prst="rect">
            <a:avLst/>
          </a:prstGeom>
          <a:solidFill>
            <a:srgbClr val="99CC00"/>
          </a:solidFill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rmAutofit fontScale="90000"/>
          </a:bodyPr>
          <a:lstStyle/>
          <a:p>
            <a:r>
              <a:rPr lang="en-GB" sz="32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Consumer Switching Behaviour</a:t>
            </a:r>
          </a:p>
        </p:txBody>
      </p:sp>
    </p:spTree>
    <p:extLst>
      <p:ext uri="{BB962C8B-B14F-4D97-AF65-F5344CB8AC3E}">
        <p14:creationId xmlns:p14="http://schemas.microsoft.com/office/powerpoint/2010/main" val="17040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6991"/>
            <a:ext cx="8532440" cy="526113"/>
          </a:xfrm>
        </p:spPr>
        <p:txBody>
          <a:bodyPr>
            <a:normAutofit fontScale="90000"/>
          </a:bodyPr>
          <a:lstStyle/>
          <a:p>
            <a:pPr algn="l"/>
            <a:r>
              <a:rPr lang="en-IE" sz="2400" dirty="0" smtClean="0">
                <a:solidFill>
                  <a:schemeClr val="accent4"/>
                </a:solidFill>
              </a:rPr>
              <a:t>Consumers becoming more open to changing providers</a:t>
            </a:r>
            <a:r>
              <a:rPr lang="en-IE" dirty="0" smtClean="0">
                <a:solidFill>
                  <a:srgbClr val="00B0F0"/>
                </a:solidFill>
              </a:rPr>
              <a:t/>
            </a:r>
            <a:br>
              <a:rPr lang="en-IE" dirty="0" smtClean="0">
                <a:solidFill>
                  <a:srgbClr val="00B0F0"/>
                </a:solidFill>
              </a:rPr>
            </a:br>
            <a:r>
              <a:rPr lang="en-IE" sz="1600" dirty="0">
                <a:solidFill>
                  <a:schemeClr val="bg1">
                    <a:lumMod val="50000"/>
                  </a:schemeClr>
                </a:solidFill>
              </a:rPr>
              <a:t>Base: All Adults – 1,012</a:t>
            </a:r>
          </a:p>
        </p:txBody>
      </p:sp>
      <p:graphicFrame>
        <p:nvGraphicFramePr>
          <p:cNvPr id="38" name="Chart 37"/>
          <p:cNvGraphicFramePr/>
          <p:nvPr>
            <p:extLst>
              <p:ext uri="{D42A27DB-BD31-4B8C-83A1-F6EECF244321}">
                <p14:modId xmlns:p14="http://schemas.microsoft.com/office/powerpoint/2010/main" val="4221580823"/>
              </p:ext>
            </p:extLst>
          </p:nvPr>
        </p:nvGraphicFramePr>
        <p:xfrm>
          <a:off x="2107512" y="1535389"/>
          <a:ext cx="4599117" cy="4021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198260" y="2188359"/>
            <a:ext cx="2319435" cy="2666272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r"/>
            <a:r>
              <a:rPr lang="en-IE" sz="1200" b="1" dirty="0"/>
              <a:t>I tend to stick to the same companies</a:t>
            </a:r>
          </a:p>
          <a:p>
            <a:pPr algn="r"/>
            <a:endParaRPr lang="en-IE" sz="1200" b="1" dirty="0"/>
          </a:p>
          <a:p>
            <a:pPr algn="r"/>
            <a:endParaRPr lang="en-IE" sz="1200" b="1" dirty="0"/>
          </a:p>
          <a:p>
            <a:pPr algn="r"/>
            <a:endParaRPr lang="en-IE" sz="1200" b="1" dirty="0"/>
          </a:p>
          <a:p>
            <a:pPr algn="r"/>
            <a:endParaRPr lang="en-IE" sz="1200" b="1" dirty="0"/>
          </a:p>
          <a:p>
            <a:pPr algn="r"/>
            <a:endParaRPr lang="en-IE" sz="1200" b="1" dirty="0"/>
          </a:p>
          <a:p>
            <a:pPr algn="r"/>
            <a:r>
              <a:rPr lang="en-IE" sz="1200" b="1" dirty="0"/>
              <a:t>I generally stick with the same companies but will look around</a:t>
            </a:r>
          </a:p>
          <a:p>
            <a:pPr algn="r"/>
            <a:endParaRPr lang="en-IE" sz="1200" b="1" dirty="0"/>
          </a:p>
          <a:p>
            <a:pPr algn="r"/>
            <a:endParaRPr lang="en-IE" sz="1200" b="1" dirty="0"/>
          </a:p>
          <a:p>
            <a:pPr algn="r"/>
            <a:r>
              <a:rPr lang="en-IE" sz="1200" b="1" dirty="0"/>
              <a:t>I change companies often and avail of better deals whenever I can</a:t>
            </a:r>
          </a:p>
        </p:txBody>
      </p: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61020"/>
              </p:ext>
            </p:extLst>
          </p:nvPr>
        </p:nvGraphicFramePr>
        <p:xfrm>
          <a:off x="2209685" y="1078311"/>
          <a:ext cx="4312138" cy="6230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56069"/>
                <a:gridCol w="2156069"/>
              </a:tblGrid>
              <a:tr h="30403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Nov 2012</a:t>
                      </a:r>
                      <a:endParaRPr lang="en-GB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226" marR="78226" marT="41459" marB="41459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June 2013</a:t>
                      </a:r>
                      <a:endParaRPr lang="en-GB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226" marR="78226" marT="41459" marB="41459" anchor="ctr"/>
                </a:tc>
              </a:tr>
              <a:tr h="30403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226" marR="78226" marT="41459" marB="41459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226" marR="78226" marT="41459" marB="41459" anchor="ctr"/>
                </a:tc>
              </a:tr>
            </a:tbl>
          </a:graphicData>
        </a:graphic>
      </p:graphicFrame>
      <p:sp>
        <p:nvSpPr>
          <p:cNvPr id="41" name="Rectangle 40"/>
          <p:cNvSpPr/>
          <p:nvPr/>
        </p:nvSpPr>
        <p:spPr>
          <a:xfrm>
            <a:off x="6974477" y="1992468"/>
            <a:ext cx="1909661" cy="841291"/>
          </a:xfrm>
          <a:prstGeom prst="rect">
            <a:avLst/>
          </a:prstGeom>
          <a:solidFill>
            <a:schemeClr val="accent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r>
              <a:rPr lang="en-IE" sz="1100" b="1" dirty="0">
                <a:solidFill>
                  <a:schemeClr val="bg1"/>
                </a:solidFill>
              </a:rPr>
              <a:t>Highest </a:t>
            </a:r>
            <a:r>
              <a:rPr lang="en-IE" sz="1100" b="1" dirty="0" smtClean="0">
                <a:solidFill>
                  <a:schemeClr val="bg1"/>
                </a:solidFill>
              </a:rPr>
              <a:t>amongst: </a:t>
            </a:r>
            <a:endParaRPr lang="en-IE" sz="1100" b="1" dirty="0">
              <a:solidFill>
                <a:schemeClr val="bg1"/>
              </a:solidFill>
            </a:endParaRPr>
          </a:p>
          <a:p>
            <a:pPr algn="ctr"/>
            <a:r>
              <a:rPr lang="en-IE" sz="1100" b="1" dirty="0">
                <a:solidFill>
                  <a:schemeClr val="bg1"/>
                </a:solidFill>
              </a:rPr>
              <a:t>55+ &amp; Farmers</a:t>
            </a:r>
          </a:p>
        </p:txBody>
      </p:sp>
      <p:sp>
        <p:nvSpPr>
          <p:cNvPr id="42" name="Right Arrow 41"/>
          <p:cNvSpPr/>
          <p:nvPr/>
        </p:nvSpPr>
        <p:spPr>
          <a:xfrm>
            <a:off x="6327656" y="2057765"/>
            <a:ext cx="585219" cy="718266"/>
          </a:xfrm>
          <a:prstGeom prst="rightArrow">
            <a:avLst/>
          </a:prstGeom>
          <a:solidFill>
            <a:schemeClr val="accent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IE"/>
          </a:p>
        </p:txBody>
      </p:sp>
      <p:sp>
        <p:nvSpPr>
          <p:cNvPr id="3" name="Oval 2"/>
          <p:cNvSpPr/>
          <p:nvPr/>
        </p:nvSpPr>
        <p:spPr>
          <a:xfrm>
            <a:off x="3226915" y="2329721"/>
            <a:ext cx="369612" cy="293312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IE"/>
          </a:p>
        </p:txBody>
      </p:sp>
      <p:sp>
        <p:nvSpPr>
          <p:cNvPr id="12" name="Rectangle 11"/>
          <p:cNvSpPr/>
          <p:nvPr/>
        </p:nvSpPr>
        <p:spPr>
          <a:xfrm>
            <a:off x="6984960" y="4447641"/>
            <a:ext cx="1909661" cy="841291"/>
          </a:xfrm>
          <a:prstGeom prst="rect">
            <a:avLst/>
          </a:prstGeom>
          <a:solidFill>
            <a:srgbClr val="00CC99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r>
              <a:rPr lang="en-IE" sz="1100" b="1" dirty="0">
                <a:solidFill>
                  <a:schemeClr val="bg1"/>
                </a:solidFill>
              </a:rPr>
              <a:t>Highest amongst:</a:t>
            </a:r>
          </a:p>
          <a:p>
            <a:pPr algn="ctr"/>
            <a:r>
              <a:rPr lang="en-IE" sz="1100" b="1" dirty="0" smtClean="0">
                <a:solidFill>
                  <a:schemeClr val="bg1"/>
                </a:solidFill>
              </a:rPr>
              <a:t>25-34s</a:t>
            </a:r>
            <a:endParaRPr lang="en-IE" sz="1100" b="1" dirty="0">
              <a:solidFill>
                <a:schemeClr val="bg1"/>
              </a:solidFill>
            </a:endParaRPr>
          </a:p>
          <a:p>
            <a:pPr algn="ctr"/>
            <a:r>
              <a:rPr lang="en-IE" sz="1100" b="1" dirty="0">
                <a:solidFill>
                  <a:schemeClr val="bg1"/>
                </a:solidFill>
              </a:rPr>
              <a:t>C2DE</a:t>
            </a:r>
          </a:p>
          <a:p>
            <a:pPr algn="ctr"/>
            <a:r>
              <a:rPr lang="en-IE" sz="1100" b="1" dirty="0" err="1">
                <a:solidFill>
                  <a:schemeClr val="bg1"/>
                </a:solidFill>
              </a:rPr>
              <a:t>Leinster</a:t>
            </a:r>
            <a:r>
              <a:rPr lang="en-IE" sz="1100" b="1" dirty="0">
                <a:solidFill>
                  <a:schemeClr val="bg1"/>
                </a:solidFill>
              </a:rPr>
              <a:t> &amp; Conn/</a:t>
            </a:r>
            <a:r>
              <a:rPr lang="en-IE" sz="1100" b="1" dirty="0" err="1">
                <a:solidFill>
                  <a:schemeClr val="bg1"/>
                </a:solidFill>
              </a:rPr>
              <a:t>Uls</a:t>
            </a:r>
            <a:endParaRPr lang="en-IE" sz="1100" b="1" dirty="0">
              <a:solidFill>
                <a:schemeClr val="bg1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6338139" y="4512937"/>
            <a:ext cx="585219" cy="718266"/>
          </a:xfrm>
          <a:prstGeom prst="rightArrow">
            <a:avLst/>
          </a:prstGeom>
          <a:solidFill>
            <a:srgbClr val="00CC99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IE"/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567872" y="5471856"/>
          <a:ext cx="5790585" cy="336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9273"/>
                <a:gridCol w="1108835"/>
                <a:gridCol w="985632"/>
                <a:gridCol w="1416845"/>
              </a:tblGrid>
              <a:tr h="336278">
                <a:tc>
                  <a:txBody>
                    <a:bodyPr/>
                    <a:lstStyle/>
                    <a:p>
                      <a:r>
                        <a:rPr lang="en-GB" sz="1300" dirty="0" smtClean="0"/>
                        <a:t>Loyal </a:t>
                      </a:r>
                      <a:r>
                        <a:rPr lang="en-GB" sz="1300" dirty="0" err="1" smtClean="0"/>
                        <a:t>vs</a:t>
                      </a:r>
                      <a:r>
                        <a:rPr lang="en-GB" sz="1300" dirty="0" smtClean="0"/>
                        <a:t> proactive</a:t>
                      </a:r>
                      <a:r>
                        <a:rPr lang="en-GB" sz="1300" baseline="0" dirty="0" smtClean="0"/>
                        <a:t> switchers</a:t>
                      </a:r>
                      <a:endParaRPr lang="en-IE" sz="1300" dirty="0"/>
                    </a:p>
                  </a:txBody>
                  <a:tcPr marL="78226" marR="78226" marT="41459" marB="41459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  </a:t>
                      </a:r>
                      <a:r>
                        <a:rPr lang="en-GB" sz="1500" dirty="0" smtClean="0"/>
                        <a:t>+21%</a:t>
                      </a:r>
                      <a:endParaRPr lang="en-IE" sz="1600" dirty="0"/>
                    </a:p>
                  </a:txBody>
                  <a:tcPr marL="78226" marR="78226" marT="41459" marB="41459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   </a:t>
                      </a:r>
                      <a:endParaRPr lang="en-IE" sz="1500" dirty="0"/>
                    </a:p>
                  </a:txBody>
                  <a:tcPr marL="78226" marR="78226" marT="41459" marB="41459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dirty="0" smtClean="0"/>
                        <a:t>+10</a:t>
                      </a:r>
                      <a:endParaRPr lang="en-IE" sz="1500" dirty="0"/>
                    </a:p>
                  </a:txBody>
                  <a:tcPr marL="78226" marR="78226" marT="41459" marB="41459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6" name="Straight Connector 15"/>
          <p:cNvCxnSpPr/>
          <p:nvPr/>
        </p:nvCxnSpPr>
        <p:spPr>
          <a:xfrm>
            <a:off x="567872" y="3298406"/>
            <a:ext cx="215606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4079184" y="3102515"/>
            <a:ext cx="800826" cy="1958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7005278" y="3240679"/>
            <a:ext cx="1909661" cy="841291"/>
          </a:xfrm>
          <a:prstGeom prst="rect">
            <a:avLst/>
          </a:prstGeom>
          <a:solidFill>
            <a:srgbClr val="CC3399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r>
              <a:rPr lang="en-IE" sz="1100" b="1" dirty="0">
                <a:solidFill>
                  <a:schemeClr val="bg1"/>
                </a:solidFill>
              </a:rPr>
              <a:t>Highest </a:t>
            </a:r>
            <a:r>
              <a:rPr lang="en-IE" sz="1100" b="1" dirty="0" smtClean="0">
                <a:solidFill>
                  <a:schemeClr val="bg1"/>
                </a:solidFill>
              </a:rPr>
              <a:t>amongst: </a:t>
            </a:r>
            <a:endParaRPr lang="en-IE" sz="1100" b="1" dirty="0">
              <a:solidFill>
                <a:schemeClr val="bg1"/>
              </a:solidFill>
            </a:endParaRPr>
          </a:p>
          <a:p>
            <a:pPr algn="ctr"/>
            <a:r>
              <a:rPr lang="en-IE" sz="1100" b="1" dirty="0">
                <a:solidFill>
                  <a:schemeClr val="bg1"/>
                </a:solidFill>
              </a:rPr>
              <a:t>35-49s, ABC1s and Dublin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6358457" y="3305975"/>
            <a:ext cx="585219" cy="718266"/>
          </a:xfrm>
          <a:prstGeom prst="rightArrow">
            <a:avLst/>
          </a:prstGeom>
          <a:solidFill>
            <a:srgbClr val="CC3399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IE"/>
          </a:p>
        </p:txBody>
      </p:sp>
      <p:sp>
        <p:nvSpPr>
          <p:cNvPr id="20" name="Rounded Rectangle 19"/>
          <p:cNvSpPr/>
          <p:nvPr/>
        </p:nvSpPr>
        <p:spPr>
          <a:xfrm>
            <a:off x="350265" y="5910283"/>
            <a:ext cx="8499822" cy="56495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US" sz="1400" dirty="0" smtClean="0">
                <a:solidFill>
                  <a:schemeClr val="tx1"/>
                </a:solidFill>
              </a:rPr>
              <a:t>37% of consumers would describe their consumer </a:t>
            </a:r>
            <a:r>
              <a:rPr lang="en-US" sz="1400" dirty="0" err="1" smtClean="0">
                <a:solidFill>
                  <a:schemeClr val="tx1"/>
                </a:solidFill>
              </a:rPr>
              <a:t>behaviour</a:t>
            </a:r>
            <a:r>
              <a:rPr lang="en-US" sz="1400" dirty="0" smtClean="0">
                <a:solidFill>
                  <a:schemeClr val="tx1"/>
                </a:solidFill>
              </a:rPr>
              <a:t> as tending to stick with the same companies. 27% prefer to change companies often and avail of better deals whenever they can.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538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6991"/>
            <a:ext cx="9144000" cy="649721"/>
          </a:xfrm>
        </p:spPr>
        <p:txBody>
          <a:bodyPr>
            <a:normAutofit fontScale="90000"/>
          </a:bodyPr>
          <a:lstStyle/>
          <a:p>
            <a:pPr algn="l"/>
            <a:r>
              <a:rPr lang="en-GB" sz="2400" dirty="0" smtClean="0">
                <a:solidFill>
                  <a:srgbClr val="62297B"/>
                </a:solidFill>
              </a:rPr>
              <a:t>Consumer Behaviour x Demographics</a:t>
            </a:r>
            <a:r>
              <a:rPr lang="en-GB" dirty="0" smtClean="0">
                <a:solidFill>
                  <a:srgbClr val="62297B"/>
                </a:solidFill>
              </a:rPr>
              <a:t/>
            </a:r>
            <a:br>
              <a:rPr lang="en-GB" dirty="0" smtClean="0">
                <a:solidFill>
                  <a:srgbClr val="62297B"/>
                </a:solidFill>
              </a:rPr>
            </a:br>
            <a:r>
              <a:rPr lang="en-IE" sz="1600" dirty="0">
                <a:solidFill>
                  <a:schemeClr val="bg1">
                    <a:lumMod val="50000"/>
                  </a:schemeClr>
                </a:solidFill>
              </a:rPr>
              <a:t> Base: All Adults – 1,012</a:t>
            </a:r>
          </a:p>
        </p:txBody>
      </p:sp>
      <p:graphicFrame>
        <p:nvGraphicFramePr>
          <p:cNvPr id="38" name="Chart 37"/>
          <p:cNvGraphicFramePr/>
          <p:nvPr>
            <p:extLst>
              <p:ext uri="{D42A27DB-BD31-4B8C-83A1-F6EECF244321}">
                <p14:modId xmlns:p14="http://schemas.microsoft.com/office/powerpoint/2010/main" val="579026729"/>
              </p:ext>
            </p:extLst>
          </p:nvPr>
        </p:nvGraphicFramePr>
        <p:xfrm>
          <a:off x="1352013" y="2320190"/>
          <a:ext cx="7731047" cy="3721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1321211" y="2100259"/>
            <a:ext cx="677622" cy="362820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ctr"/>
            <a:r>
              <a:rPr lang="en-IE" sz="900" b="1" dirty="0"/>
              <a:t>Total</a:t>
            </a:r>
          </a:p>
          <a:p>
            <a:pPr algn="ctr"/>
            <a:r>
              <a:rPr lang="en-IE" sz="900" b="1" dirty="0"/>
              <a:t>%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122037" y="2100259"/>
            <a:ext cx="677622" cy="362820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ctr"/>
            <a:r>
              <a:rPr lang="en-IE" sz="900" b="1" dirty="0"/>
              <a:t>Male</a:t>
            </a:r>
          </a:p>
          <a:p>
            <a:pPr algn="ctr"/>
            <a:r>
              <a:rPr lang="en-IE" sz="900" b="1" dirty="0"/>
              <a:t>%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452142" y="2100259"/>
            <a:ext cx="800826" cy="362820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ctr"/>
            <a:r>
              <a:rPr lang="en-IE" sz="900" b="1" dirty="0"/>
              <a:t>Female</a:t>
            </a:r>
          </a:p>
          <a:p>
            <a:pPr algn="ctr"/>
            <a:r>
              <a:rPr lang="en-IE" sz="900" b="1" dirty="0"/>
              <a:t>%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723689" y="2100259"/>
            <a:ext cx="592762" cy="362820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ctr"/>
            <a:r>
              <a:rPr lang="en-IE" sz="900" b="1" dirty="0"/>
              <a:t>25-34</a:t>
            </a:r>
          </a:p>
          <a:p>
            <a:pPr algn="ctr"/>
            <a:r>
              <a:rPr lang="en-IE" sz="900" b="1" dirty="0"/>
              <a:t>%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162345" y="2100259"/>
            <a:ext cx="546975" cy="362820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ctr"/>
            <a:r>
              <a:rPr lang="en-IE" sz="900" b="1" dirty="0"/>
              <a:t>35-49</a:t>
            </a:r>
          </a:p>
          <a:p>
            <a:pPr algn="ctr"/>
            <a:r>
              <a:rPr lang="en-IE" sz="900" b="1" dirty="0"/>
              <a:t>%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593559" y="2100259"/>
            <a:ext cx="546975" cy="362820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ctr"/>
            <a:r>
              <a:rPr lang="en-IE" sz="900" b="1" dirty="0"/>
              <a:t>50-64</a:t>
            </a:r>
          </a:p>
          <a:p>
            <a:pPr algn="ctr"/>
            <a:r>
              <a:rPr lang="en-IE" sz="900" b="1" dirty="0"/>
              <a:t>%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037594" y="2100259"/>
            <a:ext cx="410950" cy="362820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ctr"/>
            <a:r>
              <a:rPr lang="en-IE" sz="900" b="1" dirty="0"/>
              <a:t>65+</a:t>
            </a:r>
          </a:p>
          <a:p>
            <a:pPr algn="ctr"/>
            <a:r>
              <a:rPr lang="en-IE" sz="900" b="1" dirty="0"/>
              <a:t>%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752120" y="2100259"/>
            <a:ext cx="497250" cy="362820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ctr"/>
            <a:r>
              <a:rPr lang="en-IE" sz="900" b="1" dirty="0"/>
              <a:t>ABC1</a:t>
            </a:r>
          </a:p>
          <a:p>
            <a:pPr algn="ctr"/>
            <a:r>
              <a:rPr lang="en-IE" sz="900" b="1" dirty="0"/>
              <a:t>%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126166" y="2100259"/>
            <a:ext cx="497250" cy="362820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ctr"/>
            <a:r>
              <a:rPr lang="en-IE" sz="900" b="1" dirty="0"/>
              <a:t>C2DE</a:t>
            </a:r>
          </a:p>
          <a:p>
            <a:pPr algn="ctr"/>
            <a:r>
              <a:rPr lang="en-IE" sz="900" b="1" dirty="0"/>
              <a:t>%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618981" y="2100259"/>
            <a:ext cx="339628" cy="362820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ctr"/>
            <a:r>
              <a:rPr lang="en-IE" sz="900" b="1" dirty="0"/>
              <a:t>F</a:t>
            </a:r>
          </a:p>
          <a:p>
            <a:pPr algn="ctr"/>
            <a:r>
              <a:rPr lang="en-IE" sz="900" b="1" dirty="0"/>
              <a:t>%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235001" y="2100259"/>
            <a:ext cx="601672" cy="362820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ctr"/>
            <a:r>
              <a:rPr lang="en-IE" sz="900" b="1" dirty="0"/>
              <a:t>Dublin</a:t>
            </a:r>
          </a:p>
          <a:p>
            <a:pPr algn="ctr"/>
            <a:r>
              <a:rPr lang="en-IE" sz="900" b="1" dirty="0"/>
              <a:t>%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692258" y="1960713"/>
            <a:ext cx="497250" cy="502366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ctr"/>
            <a:r>
              <a:rPr lang="en-IE" sz="900" b="1" dirty="0" err="1"/>
              <a:t>Lein-ster</a:t>
            </a:r>
            <a:endParaRPr lang="en-IE" sz="900" b="1" dirty="0"/>
          </a:p>
          <a:p>
            <a:pPr algn="ctr"/>
            <a:r>
              <a:rPr lang="en-IE" sz="900" b="1" dirty="0"/>
              <a:t>%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127905" y="1960713"/>
            <a:ext cx="497250" cy="502366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ctr"/>
            <a:r>
              <a:rPr lang="en-IE" sz="900" b="1" dirty="0" err="1"/>
              <a:t>Mun-ster</a:t>
            </a:r>
            <a:endParaRPr lang="en-IE" sz="900" b="1" dirty="0"/>
          </a:p>
          <a:p>
            <a:pPr algn="ctr"/>
            <a:r>
              <a:rPr lang="en-IE" sz="900" b="1" dirty="0"/>
              <a:t>%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497517" y="1960713"/>
            <a:ext cx="546975" cy="502366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ctr"/>
            <a:r>
              <a:rPr lang="en-IE" sz="900" b="1" dirty="0"/>
              <a:t>Conn/</a:t>
            </a:r>
            <a:r>
              <a:rPr lang="en-IE" sz="900" b="1" dirty="0" err="1"/>
              <a:t>Uls</a:t>
            </a:r>
            <a:endParaRPr lang="en-IE" sz="900" b="1" dirty="0"/>
          </a:p>
          <a:p>
            <a:pPr algn="ctr"/>
            <a:r>
              <a:rPr lang="en-IE" sz="900" b="1" dirty="0"/>
              <a:t>%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8951" y="2731982"/>
            <a:ext cx="1538669" cy="2958660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r"/>
            <a:r>
              <a:rPr lang="en-IE" sz="900" b="1" dirty="0"/>
              <a:t>I tend to stick with the same companies for products &amp; services</a:t>
            </a:r>
          </a:p>
          <a:p>
            <a:pPr algn="r"/>
            <a:endParaRPr lang="en-IE" sz="900" b="1" dirty="0"/>
          </a:p>
          <a:p>
            <a:pPr algn="r"/>
            <a:endParaRPr lang="en-IE" sz="1600" b="1" dirty="0"/>
          </a:p>
          <a:p>
            <a:pPr algn="r"/>
            <a:endParaRPr lang="en-IE" sz="900" b="1" dirty="0" smtClean="0"/>
          </a:p>
          <a:p>
            <a:pPr algn="r"/>
            <a:r>
              <a:rPr lang="en-IE" sz="900" b="1" dirty="0" smtClean="0"/>
              <a:t>I </a:t>
            </a:r>
            <a:r>
              <a:rPr lang="en-IE" sz="900" b="1" dirty="0"/>
              <a:t>generally stick with the same companies for products and services but will look around if I experience poor service or price increases</a:t>
            </a:r>
          </a:p>
          <a:p>
            <a:pPr algn="r"/>
            <a:endParaRPr lang="en-IE" sz="900" b="1" dirty="0"/>
          </a:p>
          <a:p>
            <a:pPr algn="r"/>
            <a:endParaRPr lang="en-IE" sz="900" b="1" dirty="0" smtClean="0"/>
          </a:p>
          <a:p>
            <a:pPr algn="r"/>
            <a:endParaRPr lang="en-IE" sz="900" b="1" dirty="0"/>
          </a:p>
          <a:p>
            <a:pPr algn="r"/>
            <a:endParaRPr lang="en-IE" sz="900" b="1" dirty="0" smtClean="0"/>
          </a:p>
          <a:p>
            <a:pPr algn="r"/>
            <a:r>
              <a:rPr lang="en-IE" sz="900" b="1" dirty="0" smtClean="0"/>
              <a:t>I </a:t>
            </a:r>
            <a:r>
              <a:rPr lang="en-IE" sz="900" b="1" dirty="0"/>
              <a:t>change companies often and will avail of better deals/service whenever I can</a:t>
            </a:r>
          </a:p>
        </p:txBody>
      </p:sp>
      <p:sp>
        <p:nvSpPr>
          <p:cNvPr id="55" name="Rectangle 54"/>
          <p:cNvSpPr/>
          <p:nvPr/>
        </p:nvSpPr>
        <p:spPr>
          <a:xfrm>
            <a:off x="2245241" y="1687230"/>
            <a:ext cx="862428" cy="261188"/>
          </a:xfrm>
          <a:prstGeom prst="rect">
            <a:avLst/>
          </a:prstGeom>
          <a:solidFill>
            <a:srgbClr val="58595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r>
              <a:rPr lang="en-IE" sz="1100" b="1" dirty="0">
                <a:solidFill>
                  <a:schemeClr val="bg1"/>
                </a:solidFill>
              </a:rPr>
              <a:t>Gender</a:t>
            </a:r>
          </a:p>
        </p:txBody>
      </p:sp>
      <p:sp>
        <p:nvSpPr>
          <p:cNvPr id="56" name="Rectangle 55"/>
          <p:cNvSpPr/>
          <p:nvPr/>
        </p:nvSpPr>
        <p:spPr>
          <a:xfrm>
            <a:off x="3415679" y="1687230"/>
            <a:ext cx="2033561" cy="261188"/>
          </a:xfrm>
          <a:prstGeom prst="rect">
            <a:avLst/>
          </a:prstGeom>
          <a:solidFill>
            <a:srgbClr val="58595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r>
              <a:rPr lang="en-IE" sz="1100" b="1" dirty="0">
                <a:solidFill>
                  <a:schemeClr val="bg1"/>
                </a:solidFill>
              </a:rPr>
              <a:t>Age</a:t>
            </a:r>
          </a:p>
        </p:txBody>
      </p:sp>
      <p:sp>
        <p:nvSpPr>
          <p:cNvPr id="57" name="Rectangle 56"/>
          <p:cNvSpPr/>
          <p:nvPr/>
        </p:nvSpPr>
        <p:spPr>
          <a:xfrm>
            <a:off x="5661246" y="1697998"/>
            <a:ext cx="1388949" cy="261188"/>
          </a:xfrm>
          <a:prstGeom prst="rect">
            <a:avLst/>
          </a:prstGeom>
          <a:solidFill>
            <a:srgbClr val="58595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r>
              <a:rPr lang="en-IE" sz="1100" b="1" dirty="0">
                <a:solidFill>
                  <a:schemeClr val="bg1"/>
                </a:solidFill>
              </a:rPr>
              <a:t>Social Class</a:t>
            </a:r>
          </a:p>
        </p:txBody>
      </p:sp>
      <p:sp>
        <p:nvSpPr>
          <p:cNvPr id="58" name="Rectangle 57"/>
          <p:cNvSpPr/>
          <p:nvPr/>
        </p:nvSpPr>
        <p:spPr>
          <a:xfrm>
            <a:off x="7292169" y="1687230"/>
            <a:ext cx="1667687" cy="261188"/>
          </a:xfrm>
          <a:prstGeom prst="rect">
            <a:avLst/>
          </a:prstGeom>
          <a:solidFill>
            <a:srgbClr val="58595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r>
              <a:rPr lang="en-IE" sz="1100" b="1" dirty="0">
                <a:solidFill>
                  <a:schemeClr val="bg1"/>
                </a:solidFill>
              </a:rPr>
              <a:t>Region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418551" y="2100259"/>
            <a:ext cx="452045" cy="362820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ctr"/>
            <a:r>
              <a:rPr lang="en-IE" sz="900" b="1" dirty="0"/>
              <a:t>U 24</a:t>
            </a:r>
          </a:p>
          <a:p>
            <a:pPr algn="ctr"/>
            <a:r>
              <a:rPr lang="en-IE" sz="900" b="1" dirty="0"/>
              <a:t>%</a:t>
            </a:r>
          </a:p>
        </p:txBody>
      </p:sp>
      <p:sp>
        <p:nvSpPr>
          <p:cNvPr id="26" name="Oval 25"/>
          <p:cNvSpPr/>
          <p:nvPr/>
        </p:nvSpPr>
        <p:spPr>
          <a:xfrm>
            <a:off x="5037594" y="3319653"/>
            <a:ext cx="410950" cy="39178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IE"/>
          </a:p>
        </p:txBody>
      </p:sp>
      <p:sp>
        <p:nvSpPr>
          <p:cNvPr id="27" name="Oval 26"/>
          <p:cNvSpPr/>
          <p:nvPr/>
        </p:nvSpPr>
        <p:spPr>
          <a:xfrm>
            <a:off x="3833927" y="5043286"/>
            <a:ext cx="410950" cy="39178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IE"/>
          </a:p>
        </p:txBody>
      </p:sp>
      <p:sp>
        <p:nvSpPr>
          <p:cNvPr id="28" name="Oval 27"/>
          <p:cNvSpPr/>
          <p:nvPr/>
        </p:nvSpPr>
        <p:spPr>
          <a:xfrm>
            <a:off x="6618981" y="3261959"/>
            <a:ext cx="410950" cy="39178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IE"/>
          </a:p>
        </p:txBody>
      </p:sp>
      <p:sp>
        <p:nvSpPr>
          <p:cNvPr id="29" name="Oval 28"/>
          <p:cNvSpPr/>
          <p:nvPr/>
        </p:nvSpPr>
        <p:spPr>
          <a:xfrm>
            <a:off x="5788789" y="4025478"/>
            <a:ext cx="410950" cy="39178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IE"/>
          </a:p>
        </p:txBody>
      </p:sp>
      <p:sp>
        <p:nvSpPr>
          <p:cNvPr id="30" name="Oval 29"/>
          <p:cNvSpPr/>
          <p:nvPr/>
        </p:nvSpPr>
        <p:spPr>
          <a:xfrm>
            <a:off x="8140129" y="3018566"/>
            <a:ext cx="410950" cy="39178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IE"/>
          </a:p>
        </p:txBody>
      </p:sp>
      <p:sp>
        <p:nvSpPr>
          <p:cNvPr id="31" name="Oval 30"/>
          <p:cNvSpPr/>
          <p:nvPr/>
        </p:nvSpPr>
        <p:spPr>
          <a:xfrm>
            <a:off x="7365508" y="4208413"/>
            <a:ext cx="410950" cy="39178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48342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479680933"/>
              </p:ext>
            </p:extLst>
          </p:nvPr>
        </p:nvGraphicFramePr>
        <p:xfrm>
          <a:off x="347925" y="916759"/>
          <a:ext cx="7939785" cy="5048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6991"/>
            <a:ext cx="8358214" cy="526113"/>
          </a:xfrm>
        </p:spPr>
        <p:txBody>
          <a:bodyPr>
            <a:normAutofit fontScale="90000"/>
          </a:bodyPr>
          <a:lstStyle/>
          <a:p>
            <a:pPr algn="l"/>
            <a:r>
              <a:rPr lang="en-IE" sz="2400" dirty="0" smtClean="0">
                <a:solidFill>
                  <a:schemeClr val="accent4"/>
                </a:solidFill>
              </a:rPr>
              <a:t>Consumer Switching Behaviour remains reasonably high</a:t>
            </a:r>
            <a:r>
              <a:rPr lang="en-IE" dirty="0" smtClean="0">
                <a:solidFill>
                  <a:schemeClr val="accent4"/>
                </a:solidFill>
              </a:rPr>
              <a:t/>
            </a:r>
            <a:br>
              <a:rPr lang="en-IE" dirty="0" smtClean="0">
                <a:solidFill>
                  <a:schemeClr val="accent4"/>
                </a:solidFill>
              </a:rPr>
            </a:br>
            <a:r>
              <a:rPr lang="en-IE" sz="1600" dirty="0">
                <a:solidFill>
                  <a:schemeClr val="bg1">
                    <a:lumMod val="50000"/>
                  </a:schemeClr>
                </a:solidFill>
              </a:rPr>
              <a:t>Base: All who hold products</a:t>
            </a:r>
            <a:endParaRPr lang="en-I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32040" y="1236380"/>
            <a:ext cx="1034701" cy="250226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pPr algn="ctr"/>
            <a:r>
              <a:rPr lang="en-IE" sz="1100" b="1" dirty="0"/>
              <a:t>%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50265" y="5949280"/>
            <a:ext cx="8499822" cy="6480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Highest incidence of switching </a:t>
            </a:r>
            <a:r>
              <a:rPr lang="en-US" sz="1400" dirty="0" smtClean="0">
                <a:solidFill>
                  <a:schemeClr val="tx1"/>
                </a:solidFill>
              </a:rPr>
              <a:t>in the last 12 months was for the main </a:t>
            </a:r>
            <a:r>
              <a:rPr lang="en-US" sz="1400" dirty="0">
                <a:solidFill>
                  <a:schemeClr val="tx1"/>
                </a:solidFill>
              </a:rPr>
              <a:t>grocery shop </a:t>
            </a:r>
            <a:r>
              <a:rPr lang="en-US" sz="1400" dirty="0" smtClean="0">
                <a:solidFill>
                  <a:schemeClr val="tx1"/>
                </a:solidFill>
              </a:rPr>
              <a:t>provider (26%), followed by car insurance (23%) and top-up grocery shop (20%). Overall </a:t>
            </a:r>
            <a:r>
              <a:rPr lang="en-US" sz="1400" dirty="0">
                <a:solidFill>
                  <a:schemeClr val="tx1"/>
                </a:solidFill>
              </a:rPr>
              <a:t>the proportion who have switched at least one </a:t>
            </a:r>
            <a:r>
              <a:rPr lang="en-US" sz="1400" dirty="0" smtClean="0">
                <a:solidFill>
                  <a:schemeClr val="tx1"/>
                </a:solidFill>
              </a:rPr>
              <a:t>product or service </a:t>
            </a:r>
            <a:r>
              <a:rPr lang="en-US" sz="1400" dirty="0">
                <a:solidFill>
                  <a:schemeClr val="tx1"/>
                </a:solidFill>
              </a:rPr>
              <a:t>provider is </a:t>
            </a:r>
            <a:r>
              <a:rPr lang="en-US" sz="1400" dirty="0" smtClean="0">
                <a:solidFill>
                  <a:schemeClr val="tx1"/>
                </a:solidFill>
              </a:rPr>
              <a:t>45%.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85783" y="4581128"/>
            <a:ext cx="2750714" cy="727280"/>
          </a:xfrm>
          <a:prstGeom prst="rect">
            <a:avLst/>
          </a:prstGeom>
          <a:solidFill>
            <a:srgbClr val="7030A0"/>
          </a:solidFill>
        </p:spPr>
        <p:txBody>
          <a:bodyPr wrap="square" lIns="80165" tIns="40083" rIns="80165" bIns="40083" rtlCol="0">
            <a:spAutoFit/>
          </a:bodyPr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45% have switched at least 1 product or service provider in the past 12 months.</a:t>
            </a:r>
            <a:endParaRPr lang="en-IE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539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6991"/>
            <a:ext cx="9144000" cy="891320"/>
          </a:xfrm>
        </p:spPr>
        <p:txBody>
          <a:bodyPr>
            <a:normAutofit/>
          </a:bodyPr>
          <a:lstStyle/>
          <a:p>
            <a:pPr algn="l"/>
            <a:r>
              <a:rPr lang="en-IE" sz="2200" dirty="0">
                <a:solidFill>
                  <a:schemeClr val="accent4"/>
                </a:solidFill>
              </a:rPr>
              <a:t>High proportions of people are saving money by switching</a:t>
            </a:r>
            <a:r>
              <a:rPr lang="en-IE" dirty="0">
                <a:solidFill>
                  <a:schemeClr val="accent4"/>
                </a:solidFill>
              </a:rPr>
              <a:t/>
            </a:r>
            <a:br>
              <a:rPr lang="en-IE" dirty="0">
                <a:solidFill>
                  <a:schemeClr val="accent4"/>
                </a:solidFill>
              </a:rPr>
            </a:br>
            <a:r>
              <a:rPr lang="en-IE" sz="1400" dirty="0">
                <a:solidFill>
                  <a:schemeClr val="bg1">
                    <a:lumMod val="50000"/>
                  </a:schemeClr>
                </a:solidFill>
              </a:rPr>
              <a:t>Base: All switchers in each category 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338335185"/>
              </p:ext>
            </p:extLst>
          </p:nvPr>
        </p:nvGraphicFramePr>
        <p:xfrm>
          <a:off x="683568" y="1402354"/>
          <a:ext cx="7222283" cy="4209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479492" y="1844852"/>
            <a:ext cx="1034701" cy="223273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/>
          <a:p>
            <a:r>
              <a:rPr lang="en-IE" sz="900" b="1" dirty="0"/>
              <a:t>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07904" y="1383951"/>
            <a:ext cx="2577878" cy="296392"/>
          </a:xfrm>
          <a:prstGeom prst="rect">
            <a:avLst/>
          </a:prstGeom>
          <a:solidFill>
            <a:srgbClr val="7030A0"/>
          </a:solidFill>
        </p:spPr>
        <p:txBody>
          <a:bodyPr wrap="none" lIns="80165" tIns="40083" rIns="80165" bIns="40083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</a:rPr>
              <a:t>SAVED MONEY WHEN SWITCHED</a:t>
            </a:r>
            <a:endParaRPr lang="en-IE" sz="1400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187624" y="5589240"/>
            <a:ext cx="6984776" cy="56495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US" sz="1400" dirty="0" smtClean="0">
                <a:solidFill>
                  <a:schemeClr val="tx1"/>
                </a:solidFill>
              </a:rPr>
              <a:t>9 in 10 (89%) who switched their car insurance provider saved money. 87% saved when switching health insurance provider.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842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2A2E33"/>
    </a:dk1>
    <a:lt1>
      <a:srgbClr val="FFFFFF"/>
    </a:lt1>
    <a:dk2>
      <a:srgbClr val="2A2E33"/>
    </a:dk2>
    <a:lt2>
      <a:srgbClr val="CDC6C0"/>
    </a:lt2>
    <a:accent1>
      <a:srgbClr val="64A0C8"/>
    </a:accent1>
    <a:accent2>
      <a:srgbClr val="80A18F"/>
    </a:accent2>
    <a:accent3>
      <a:srgbClr val="FFFFFF"/>
    </a:accent3>
    <a:accent4>
      <a:srgbClr val="22262A"/>
    </a:accent4>
    <a:accent5>
      <a:srgbClr val="B8CDE0"/>
    </a:accent5>
    <a:accent6>
      <a:srgbClr val="739181"/>
    </a:accent6>
    <a:hlink>
      <a:srgbClr val="AD8D9F"/>
    </a:hlink>
    <a:folHlink>
      <a:srgbClr val="E68188"/>
    </a:folHlink>
  </a:clrScheme>
  <a:fontScheme name="Blueprint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">
    <a:dk1>
      <a:srgbClr val="2A2E33"/>
    </a:dk1>
    <a:lt1>
      <a:srgbClr val="FFFFFF"/>
    </a:lt1>
    <a:dk2>
      <a:srgbClr val="2A2E33"/>
    </a:dk2>
    <a:lt2>
      <a:srgbClr val="CDC6C0"/>
    </a:lt2>
    <a:accent1>
      <a:srgbClr val="64A0C8"/>
    </a:accent1>
    <a:accent2>
      <a:srgbClr val="80A18F"/>
    </a:accent2>
    <a:accent3>
      <a:srgbClr val="FFFFFF"/>
    </a:accent3>
    <a:accent4>
      <a:srgbClr val="22262A"/>
    </a:accent4>
    <a:accent5>
      <a:srgbClr val="B8CDE0"/>
    </a:accent5>
    <a:accent6>
      <a:srgbClr val="739181"/>
    </a:accent6>
    <a:hlink>
      <a:srgbClr val="AD8D9F"/>
    </a:hlink>
    <a:folHlink>
      <a:srgbClr val="E68188"/>
    </a:folHlink>
  </a:clrScheme>
  <a:fontScheme name="Blueprint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">
    <a:dk1>
      <a:srgbClr val="2A2E33"/>
    </a:dk1>
    <a:lt1>
      <a:srgbClr val="FFFFFF"/>
    </a:lt1>
    <a:dk2>
      <a:srgbClr val="2A2E33"/>
    </a:dk2>
    <a:lt2>
      <a:srgbClr val="CDC6C0"/>
    </a:lt2>
    <a:accent1>
      <a:srgbClr val="64A0C8"/>
    </a:accent1>
    <a:accent2>
      <a:srgbClr val="80A18F"/>
    </a:accent2>
    <a:accent3>
      <a:srgbClr val="FFFFFF"/>
    </a:accent3>
    <a:accent4>
      <a:srgbClr val="22262A"/>
    </a:accent4>
    <a:accent5>
      <a:srgbClr val="B8CDE0"/>
    </a:accent5>
    <a:accent6>
      <a:srgbClr val="739181"/>
    </a:accent6>
    <a:hlink>
      <a:srgbClr val="AD8D9F"/>
    </a:hlink>
    <a:folHlink>
      <a:srgbClr val="E68188"/>
    </a:folHlink>
  </a:clrScheme>
  <a:fontScheme name="Blueprint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Blueprint 9">
    <a:dk1>
      <a:srgbClr val="2A2E33"/>
    </a:dk1>
    <a:lt1>
      <a:srgbClr val="FFFFFF"/>
    </a:lt1>
    <a:dk2>
      <a:srgbClr val="2A2E33"/>
    </a:dk2>
    <a:lt2>
      <a:srgbClr val="CDC6C0"/>
    </a:lt2>
    <a:accent1>
      <a:srgbClr val="64A0C8"/>
    </a:accent1>
    <a:accent2>
      <a:srgbClr val="80A18F"/>
    </a:accent2>
    <a:accent3>
      <a:srgbClr val="FFFFFF"/>
    </a:accent3>
    <a:accent4>
      <a:srgbClr val="22262A"/>
    </a:accent4>
    <a:accent5>
      <a:srgbClr val="B8CDE0"/>
    </a:accent5>
    <a:accent6>
      <a:srgbClr val="739181"/>
    </a:accent6>
    <a:hlink>
      <a:srgbClr val="CC0000"/>
    </a:hlink>
    <a:folHlink>
      <a:srgbClr val="339933"/>
    </a:folHlink>
  </a:clrScheme>
  <a:fontScheme name="Blueprint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Blueprint 9">
    <a:dk1>
      <a:srgbClr val="2A2E33"/>
    </a:dk1>
    <a:lt1>
      <a:srgbClr val="FFFFFF"/>
    </a:lt1>
    <a:dk2>
      <a:srgbClr val="2A2E33"/>
    </a:dk2>
    <a:lt2>
      <a:srgbClr val="CDC6C0"/>
    </a:lt2>
    <a:accent1>
      <a:srgbClr val="64A0C8"/>
    </a:accent1>
    <a:accent2>
      <a:srgbClr val="80A18F"/>
    </a:accent2>
    <a:accent3>
      <a:srgbClr val="FFFFFF"/>
    </a:accent3>
    <a:accent4>
      <a:srgbClr val="22262A"/>
    </a:accent4>
    <a:accent5>
      <a:srgbClr val="B8CDE0"/>
    </a:accent5>
    <a:accent6>
      <a:srgbClr val="739181"/>
    </a:accent6>
    <a:hlink>
      <a:srgbClr val="CC0000"/>
    </a:hlink>
    <a:folHlink>
      <a:srgbClr val="339933"/>
    </a:folHlink>
  </a:clrScheme>
  <a:fontScheme name="Blueprint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Blueprint 9">
    <a:dk1>
      <a:srgbClr val="2A2E33"/>
    </a:dk1>
    <a:lt1>
      <a:srgbClr val="FFFFFF"/>
    </a:lt1>
    <a:dk2>
      <a:srgbClr val="2A2E33"/>
    </a:dk2>
    <a:lt2>
      <a:srgbClr val="CDC6C0"/>
    </a:lt2>
    <a:accent1>
      <a:srgbClr val="64A0C8"/>
    </a:accent1>
    <a:accent2>
      <a:srgbClr val="80A18F"/>
    </a:accent2>
    <a:accent3>
      <a:srgbClr val="FFFFFF"/>
    </a:accent3>
    <a:accent4>
      <a:srgbClr val="22262A"/>
    </a:accent4>
    <a:accent5>
      <a:srgbClr val="B8CDE0"/>
    </a:accent5>
    <a:accent6>
      <a:srgbClr val="739181"/>
    </a:accent6>
    <a:hlink>
      <a:srgbClr val="CC0000"/>
    </a:hlink>
    <a:folHlink>
      <a:srgbClr val="339933"/>
    </a:folHlink>
  </a:clrScheme>
  <a:fontScheme name="Blueprint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">
    <a:dk1>
      <a:srgbClr val="2A2E33"/>
    </a:dk1>
    <a:lt1>
      <a:srgbClr val="FFFFFF"/>
    </a:lt1>
    <a:dk2>
      <a:srgbClr val="2A2E33"/>
    </a:dk2>
    <a:lt2>
      <a:srgbClr val="CDC6C0"/>
    </a:lt2>
    <a:accent1>
      <a:srgbClr val="64A0C8"/>
    </a:accent1>
    <a:accent2>
      <a:srgbClr val="80A18F"/>
    </a:accent2>
    <a:accent3>
      <a:srgbClr val="FFFFFF"/>
    </a:accent3>
    <a:accent4>
      <a:srgbClr val="22262A"/>
    </a:accent4>
    <a:accent5>
      <a:srgbClr val="B8CDE0"/>
    </a:accent5>
    <a:accent6>
      <a:srgbClr val="739181"/>
    </a:accent6>
    <a:hlink>
      <a:srgbClr val="AD8D9F"/>
    </a:hlink>
    <a:folHlink>
      <a:srgbClr val="E68188"/>
    </a:folHlink>
  </a:clrScheme>
  <a:fontScheme name="Blueprint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">
    <a:dk1>
      <a:srgbClr val="2A2E33"/>
    </a:dk1>
    <a:lt1>
      <a:srgbClr val="FFFFFF"/>
    </a:lt1>
    <a:dk2>
      <a:srgbClr val="2A2E33"/>
    </a:dk2>
    <a:lt2>
      <a:srgbClr val="CDC6C0"/>
    </a:lt2>
    <a:accent1>
      <a:srgbClr val="64A0C8"/>
    </a:accent1>
    <a:accent2>
      <a:srgbClr val="80A18F"/>
    </a:accent2>
    <a:accent3>
      <a:srgbClr val="FFFFFF"/>
    </a:accent3>
    <a:accent4>
      <a:srgbClr val="22262A"/>
    </a:accent4>
    <a:accent5>
      <a:srgbClr val="B8CDE0"/>
    </a:accent5>
    <a:accent6>
      <a:srgbClr val="739181"/>
    </a:accent6>
    <a:hlink>
      <a:srgbClr val="AD8D9F"/>
    </a:hlink>
    <a:folHlink>
      <a:srgbClr val="E68188"/>
    </a:folHlink>
  </a:clrScheme>
  <a:fontScheme name="Blueprint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">
    <a:dk1>
      <a:srgbClr val="2A2E33"/>
    </a:dk1>
    <a:lt1>
      <a:srgbClr val="FFFFFF"/>
    </a:lt1>
    <a:dk2>
      <a:srgbClr val="2A2E33"/>
    </a:dk2>
    <a:lt2>
      <a:srgbClr val="CDC6C0"/>
    </a:lt2>
    <a:accent1>
      <a:srgbClr val="64A0C8"/>
    </a:accent1>
    <a:accent2>
      <a:srgbClr val="80A18F"/>
    </a:accent2>
    <a:accent3>
      <a:srgbClr val="FFFFFF"/>
    </a:accent3>
    <a:accent4>
      <a:srgbClr val="22262A"/>
    </a:accent4>
    <a:accent5>
      <a:srgbClr val="B8CDE0"/>
    </a:accent5>
    <a:accent6>
      <a:srgbClr val="739181"/>
    </a:accent6>
    <a:hlink>
      <a:srgbClr val="AD8D9F"/>
    </a:hlink>
    <a:folHlink>
      <a:srgbClr val="E68188"/>
    </a:folHlink>
  </a:clrScheme>
  <a:fontScheme name="Blueprint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">
    <a:dk1>
      <a:srgbClr val="2A2E33"/>
    </a:dk1>
    <a:lt1>
      <a:srgbClr val="FFFFFF"/>
    </a:lt1>
    <a:dk2>
      <a:srgbClr val="2A2E33"/>
    </a:dk2>
    <a:lt2>
      <a:srgbClr val="CDC6C0"/>
    </a:lt2>
    <a:accent1>
      <a:srgbClr val="64A0C8"/>
    </a:accent1>
    <a:accent2>
      <a:srgbClr val="80A18F"/>
    </a:accent2>
    <a:accent3>
      <a:srgbClr val="FFFFFF"/>
    </a:accent3>
    <a:accent4>
      <a:srgbClr val="22262A"/>
    </a:accent4>
    <a:accent5>
      <a:srgbClr val="B8CDE0"/>
    </a:accent5>
    <a:accent6>
      <a:srgbClr val="739181"/>
    </a:accent6>
    <a:hlink>
      <a:srgbClr val="AD8D9F"/>
    </a:hlink>
    <a:folHlink>
      <a:srgbClr val="E68188"/>
    </a:folHlink>
  </a:clrScheme>
  <a:fontScheme name="Blueprint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815</TotalTime>
  <Words>1489</Words>
  <Application>Microsoft Office PowerPoint</Application>
  <PresentationFormat>On-screen Show (4:3)</PresentationFormat>
  <Paragraphs>689</Paragraphs>
  <Slides>23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Tahoma</vt:lpstr>
      <vt:lpstr>Times New Roman</vt:lpstr>
      <vt:lpstr>Verdana</vt:lpstr>
      <vt:lpstr>Wingdings</vt:lpstr>
      <vt:lpstr>Office Theme</vt:lpstr>
      <vt:lpstr>Microsoft Excel Chart</vt:lpstr>
      <vt:lpstr>PowerPoint Presentation</vt:lpstr>
      <vt:lpstr>Table of Contents </vt:lpstr>
      <vt:lpstr>Key Findings</vt:lpstr>
      <vt:lpstr>Key Findings </vt:lpstr>
      <vt:lpstr>Consumer Switching Behaviour</vt:lpstr>
      <vt:lpstr>Consumers becoming more open to changing providers Base: All Adults – 1,012</vt:lpstr>
      <vt:lpstr>Consumer Behaviour x Demographics  Base: All Adults – 1,012</vt:lpstr>
      <vt:lpstr>Consumer Switching Behaviour remains reasonably high Base: All who hold products</vt:lpstr>
      <vt:lpstr>High proportions of people are saving money by switching Base: All switchers in each category </vt:lpstr>
      <vt:lpstr>Consumers monthly savings from switching Base: All switchers in each category </vt:lpstr>
      <vt:lpstr>Biggest Barrier to Switching Across Products Base: All who hold products</vt:lpstr>
      <vt:lpstr>Biggest Barrier to Switching Across Products - 1 Base: All who hold products</vt:lpstr>
      <vt:lpstr>Biggest Barrier to Switching Across Products - 2 Base: All who hold products</vt:lpstr>
      <vt:lpstr>More recent price checking evident across full spectrum of utilities Base: All holders of relevant services</vt:lpstr>
      <vt:lpstr>Price checking also evident across insurance products especially Car Insurance Base: All who hold products</vt:lpstr>
      <vt:lpstr>Most recent price checking - Switchers Vs Non Switchers - 1 Base: All holders of relevant products</vt:lpstr>
      <vt:lpstr>Most recent price checking - Switchers Vs Non Switchers - 2 Base: All holders of relevant products </vt:lpstr>
      <vt:lpstr>Direct debit most common form of payment for bills - Switchers Vs Non Switchers Base: All who hold products</vt:lpstr>
      <vt:lpstr>Research Background  and Methodology</vt:lpstr>
      <vt:lpstr>A.  Research Background and Methodology</vt:lpstr>
      <vt:lpstr>Profile of Sample Base: All Adults 16+ 1,012</vt:lpstr>
      <vt:lpstr>Profile of Sample Base: All Adults 16+ 1,012</vt:lpstr>
      <vt:lpstr>Incidence of Currently Holding Products or Services Base: All Adults – 1,012</vt:lpstr>
    </vt:vector>
  </TitlesOfParts>
  <Company>Department of Jobs, Enterprise &amp; Innovation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 Campbell</dc:creator>
  <cp:lastModifiedBy>Kate OSullivan</cp:lastModifiedBy>
  <cp:revision>92</cp:revision>
  <cp:lastPrinted>2013-08-30T14:56:02Z</cp:lastPrinted>
  <dcterms:created xsi:type="dcterms:W3CDTF">2013-08-02T12:36:23Z</dcterms:created>
  <dcterms:modified xsi:type="dcterms:W3CDTF">2016-11-07T14:59:03Z</dcterms:modified>
</cp:coreProperties>
</file>