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724650" cy="9774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png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image" Target="../media/image4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7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Relationship Id="rId4" Type="http://schemas.openxmlformats.org/officeDocument/2006/relationships/image" Target="../media/image28.png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image" Target="../media/image33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58C00-DABB-4F3F-9457-FF4E6F33DFC1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A2D02-AC64-4B12-BA18-846DD54795D4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09601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763" tIns="44882" rIns="89763" bIns="44882"/>
          <a:lstStyle/>
          <a:p>
            <a:pPr>
              <a:spcBef>
                <a:spcPct val="0"/>
              </a:spcBef>
            </a:pPr>
            <a:endParaRPr lang="en-GB" sz="180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724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89785" tIns="44892" rIns="89785" bIns="44892"/>
          <a:lstStyle/>
          <a:p>
            <a:pPr>
              <a:spcBef>
                <a:spcPct val="0"/>
              </a:spcBef>
            </a:pPr>
            <a:endParaRPr lang="en-GB" sz="1800" b="1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611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609823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4214845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036552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06487A-1B65-437D-8920-BAA34B37DA58}" type="slidenum">
              <a:rPr lang="en-US" b="0" smtClean="0">
                <a:latin typeface="Calibri" pitchFamily="34" charset="0"/>
              </a:rPr>
              <a:pPr eaLnBrk="1" hangingPunct="1"/>
              <a:t>17</a:t>
            </a:fld>
            <a:endParaRPr lang="en-US" b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003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IE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98525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898525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1A196D-8DE0-40A7-B897-1366BF03A056}" type="slidenum">
              <a:rPr lang="en-US" b="0" smtClean="0">
                <a:latin typeface="Calibri" pitchFamily="34" charset="0"/>
              </a:rPr>
              <a:pPr eaLnBrk="1" hangingPunct="1"/>
              <a:t>19</a:t>
            </a:fld>
            <a:endParaRPr lang="en-US" b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953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862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1430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1284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8442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 txBox="1">
            <a:spLocks/>
          </p:cNvSpPr>
          <p:nvPr userDrawn="1"/>
        </p:nvSpPr>
        <p:spPr bwMode="auto">
          <a:xfrm>
            <a:off x="165100" y="1119188"/>
            <a:ext cx="3397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fld id="{9A928CFC-60C0-4BDD-B094-414A42932E8F}" type="slidenum">
              <a:rPr lang="en-US" sz="1000" b="0" smtClean="0">
                <a:solidFill>
                  <a:srgbClr val="898989"/>
                </a:solidFill>
                <a:cs typeface="Arial" charset="0"/>
              </a:rPr>
              <a:pPr algn="r" eaLnBrk="1" hangingPunct="1">
                <a:defRPr/>
              </a:pPr>
              <a:t>‹#›</a:t>
            </a:fld>
            <a:endParaRPr lang="en-US" sz="1000" b="0" smtClean="0">
              <a:solidFill>
                <a:srgbClr val="898989"/>
              </a:solidFill>
              <a:cs typeface="Arial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2620963" y="3140075"/>
            <a:ext cx="39036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3200">
                <a:solidFill>
                  <a:srgbClr val="FFFFFF"/>
                </a:solidFill>
                <a:cs typeface="Arial" charset="0"/>
              </a:rPr>
              <a:t>Making Complaints</a:t>
            </a:r>
          </a:p>
        </p:txBody>
      </p:sp>
      <p:pic>
        <p:nvPicPr>
          <p:cNvPr id="6" name="Picture 8" descr="ppt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88"/>
          <a:stretch>
            <a:fillRect/>
          </a:stretch>
        </p:blipFill>
        <p:spPr bwMode="auto">
          <a:xfrm>
            <a:off x="0" y="-1588"/>
            <a:ext cx="9144000" cy="659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0" y="6491288"/>
            <a:ext cx="1892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1600" smtClean="0">
                <a:solidFill>
                  <a:srgbClr val="E69CFF"/>
                </a:solidFill>
                <a:latin typeface="Calibri" pitchFamily="34" charset="0"/>
              </a:rPr>
              <a:t>www.nca.ie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33450" y="1155700"/>
            <a:ext cx="7620000" cy="530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A71930"/>
              </a:buClr>
              <a:buFont typeface="Wingdings" pitchFamily="2" charset="2"/>
              <a:buChar char="Ø"/>
              <a:defRPr sz="1800" b="1">
                <a:latin typeface="Arial" pitchFamily="34" charset="0"/>
                <a:cs typeface="Arial" pitchFamily="34" charset="0"/>
              </a:defRPr>
            </a:lvl1pPr>
            <a:lvl2pPr>
              <a:buClr>
                <a:srgbClr val="A71930"/>
              </a:buClr>
              <a:defRPr sz="1800" b="1"/>
            </a:lvl2pPr>
            <a:lvl3pPr>
              <a:buClr>
                <a:srgbClr val="A71930"/>
              </a:buClr>
              <a:defRPr sz="1800" b="1"/>
            </a:lvl3pPr>
            <a:lvl4pPr>
              <a:buClr>
                <a:srgbClr val="A71930"/>
              </a:buClr>
              <a:defRPr sz="1800" b="1"/>
            </a:lvl4pPr>
            <a:lvl5pPr>
              <a:buClr>
                <a:srgbClr val="A71930"/>
              </a:buClr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title"/>
          </p:nvPr>
        </p:nvSpPr>
        <p:spPr>
          <a:xfrm>
            <a:off x="1357290" y="186991"/>
            <a:ext cx="7000924" cy="526113"/>
          </a:xfrm>
          <a:prstGeom prst="rect">
            <a:avLst/>
          </a:prstGeom>
          <a:noFill/>
        </p:spPr>
        <p:txBody>
          <a:bodyPr anchor="ctr" anchorCtr="0">
            <a:normAutofit/>
          </a:bodyPr>
          <a:lstStyle>
            <a:lvl1pPr algn="ctr">
              <a:defRPr sz="26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20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467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1815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561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227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47341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128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531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263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2278E-F667-4877-B3FE-C1DC36276B19}" type="datetimeFigureOut">
              <a:rPr lang="en-IE" smtClean="0"/>
              <a:t>07/11/2016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61C9B-F245-4051-96A6-52B5CDA1987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949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4.jpeg"/><Relationship Id="rId18" Type="http://schemas.openxmlformats.org/officeDocument/2006/relationships/image" Target="../media/image16.jpe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Microsoft_Excel_97-2003_Worksheet6.xls"/><Relationship Id="rId12" Type="http://schemas.openxmlformats.org/officeDocument/2006/relationships/image" Target="../media/image11.png"/><Relationship Id="rId17" Type="http://schemas.openxmlformats.org/officeDocument/2006/relationships/image" Target="../media/image15.jpe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2.png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Microsoft_Excel_97-2003_Worksheet7.xls"/><Relationship Id="rId5" Type="http://schemas.openxmlformats.org/officeDocument/2006/relationships/image" Target="../media/image9.png"/><Relationship Id="rId15" Type="http://schemas.openxmlformats.org/officeDocument/2006/relationships/oleObject" Target="../embeddings/Microsoft_Excel_97-2003_Worksheet8.xls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Microsoft_Excel_97-2003_Worksheet5.xls"/><Relationship Id="rId9" Type="http://schemas.openxmlformats.org/officeDocument/2006/relationships/image" Target="../media/image13.jpeg"/><Relationship Id="rId1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9.png"/><Relationship Id="rId18" Type="http://schemas.openxmlformats.org/officeDocument/2006/relationships/oleObject" Target="../embeddings/oleObject13.bin"/><Relationship Id="rId3" Type="http://schemas.openxmlformats.org/officeDocument/2006/relationships/image" Target="../media/image22.jpeg"/><Relationship Id="rId7" Type="http://schemas.openxmlformats.org/officeDocument/2006/relationships/image" Target="../media/image23.jpeg"/><Relationship Id="rId12" Type="http://schemas.openxmlformats.org/officeDocument/2006/relationships/oleObject" Target="../embeddings/Microsoft_Excel_97-2003_Worksheet11.xls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Microsoft_Excel_97-2003_Worksheet12.xls"/><Relationship Id="rId20" Type="http://schemas.openxmlformats.org/officeDocument/2006/relationships/image" Target="../media/image21.png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png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Microsoft_Excel_97-2003_Worksheet9.xls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8.png"/><Relationship Id="rId19" Type="http://schemas.openxmlformats.org/officeDocument/2006/relationships/oleObject" Target="../embeddings/Microsoft_Excel_97-2003_Worksheet13.xls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Microsoft_Excel_97-2003_Worksheet10.xls"/><Relationship Id="rId1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oleObject" Target="../embeddings/Microsoft_Excel_97-2003_Worksheet17.xls"/><Relationship Id="rId18" Type="http://schemas.openxmlformats.org/officeDocument/2006/relationships/image" Target="../media/image32.jpeg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Microsoft_Excel_97-2003_Worksheet15.xls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31.jpe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0.jpeg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7.png"/><Relationship Id="rId5" Type="http://schemas.openxmlformats.org/officeDocument/2006/relationships/image" Target="../media/image25.png"/><Relationship Id="rId15" Type="http://schemas.openxmlformats.org/officeDocument/2006/relationships/image" Target="../media/image29.jpeg"/><Relationship Id="rId10" Type="http://schemas.openxmlformats.org/officeDocument/2006/relationships/oleObject" Target="../embeddings/Microsoft_Excel_97-2003_Worksheet16.xls"/><Relationship Id="rId4" Type="http://schemas.openxmlformats.org/officeDocument/2006/relationships/oleObject" Target="../embeddings/Microsoft_Excel_97-2003_Worksheet14.xls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oleObject" Target="../embeddings/Microsoft_Excel_97-2003_Worksheet20.xls"/><Relationship Id="rId18" Type="http://schemas.openxmlformats.org/officeDocument/2006/relationships/oleObject" Target="../embeddings/oleObject22.bin"/><Relationship Id="rId3" Type="http://schemas.openxmlformats.org/officeDocument/2006/relationships/image" Target="../media/image38.jpeg"/><Relationship Id="rId21" Type="http://schemas.openxmlformats.org/officeDocument/2006/relationships/image" Target="../media/image41.jpeg"/><Relationship Id="rId7" Type="http://schemas.openxmlformats.org/officeDocument/2006/relationships/oleObject" Target="../embeddings/Microsoft_Excel_97-2003_Worksheet18.xls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36.png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Microsoft_Excel_97-2003_Worksheet21.xls"/><Relationship Id="rId20" Type="http://schemas.openxmlformats.org/officeDocument/2006/relationships/image" Target="../media/image37.png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34.png"/><Relationship Id="rId5" Type="http://schemas.openxmlformats.org/officeDocument/2006/relationships/image" Target="../media/image40.jpeg"/><Relationship Id="rId15" Type="http://schemas.openxmlformats.org/officeDocument/2006/relationships/oleObject" Target="../embeddings/oleObject21.bin"/><Relationship Id="rId10" Type="http://schemas.openxmlformats.org/officeDocument/2006/relationships/oleObject" Target="../embeddings/Microsoft_Excel_97-2003_Worksheet19.xls"/><Relationship Id="rId19" Type="http://schemas.openxmlformats.org/officeDocument/2006/relationships/oleObject" Target="../embeddings/Microsoft_Excel_97-2003_Worksheet22.xls"/><Relationship Id="rId4" Type="http://schemas.openxmlformats.org/officeDocument/2006/relationships/image" Target="../media/image39.jpeg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35.png"/><Relationship Id="rId22" Type="http://schemas.openxmlformats.org/officeDocument/2006/relationships/image" Target="../media/image4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3.png"/><Relationship Id="rId4" Type="http://schemas.openxmlformats.org/officeDocument/2006/relationships/oleObject" Target="../embeddings/Microsoft_Excel_97-2003_Worksheet23.xls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4.png"/><Relationship Id="rId4" Type="http://schemas.openxmlformats.org/officeDocument/2006/relationships/oleObject" Target="../embeddings/Microsoft_Excel_97-2003_Worksheet24.xls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26.xls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png"/><Relationship Id="rId5" Type="http://schemas.openxmlformats.org/officeDocument/2006/relationships/oleObject" Target="../embeddings/Microsoft_Excel_97-2003_Worksheet25.xls"/><Relationship Id="rId4" Type="http://schemas.openxmlformats.org/officeDocument/2006/relationships/oleObject" Target="../embeddings/oleObject25.bin"/><Relationship Id="rId9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Microsoft_Excel_97-2003_Worksheet1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png"/><Relationship Id="rId4" Type="http://schemas.openxmlformats.org/officeDocument/2006/relationships/oleObject" Target="../embeddings/Microsoft_Excel_97-2003_Worksheet2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Excel_97-2003_Worksheet3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png"/><Relationship Id="rId4" Type="http://schemas.openxmlformats.org/officeDocument/2006/relationships/oleObject" Target="../embeddings/Microsoft_Excel_97-2003_Worksheet4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933450" y="490538"/>
            <a:ext cx="7275513" cy="5375275"/>
          </a:xfrm>
          <a:prstGeom prst="roundRect">
            <a:avLst>
              <a:gd name="adj" fmla="val 2787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4" tIns="0" rIns="91424" bIns="0">
            <a:spAutoFit/>
          </a:bodyPr>
          <a:lstStyle/>
          <a:p>
            <a:endParaRPr lang="en-GB" sz="2800" dirty="0"/>
          </a:p>
          <a:p>
            <a:pPr algn="ctr"/>
            <a:r>
              <a:rPr lang="en-GB" sz="2800" dirty="0">
                <a:solidFill>
                  <a:srgbClr val="7F7F7F"/>
                </a:solidFill>
              </a:rPr>
              <a:t>National Consumer Agency</a:t>
            </a:r>
            <a:endParaRPr lang="en-GB" sz="2800" dirty="0">
              <a:solidFill>
                <a:srgbClr val="7F7F7F"/>
              </a:solidFill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r>
              <a:rPr lang="en-GB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Market Research Findings:</a:t>
            </a:r>
          </a:p>
          <a:p>
            <a:pPr algn="ctr"/>
            <a:r>
              <a:rPr lang="en-GB" sz="2400" dirty="0">
                <a:latin typeface="Calibri" pitchFamily="34" charset="0"/>
                <a:ea typeface="Calibri" pitchFamily="34" charset="0"/>
                <a:cs typeface="Calibri" pitchFamily="34" charset="0"/>
              </a:rPr>
              <a:t>Consumer </a:t>
            </a:r>
            <a:r>
              <a:rPr lang="en-GB" sz="24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Shopping Behaviour</a:t>
            </a:r>
            <a:endParaRPr lang="en-GB" sz="24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endParaRPr lang="en-GB" i="1" dirty="0"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endParaRPr lang="en-GB" dirty="0">
              <a:cs typeface="Arial" charset="0"/>
            </a:endParaRPr>
          </a:p>
          <a:p>
            <a:pPr algn="ctr"/>
            <a:endParaRPr lang="en-IE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endParaRPr lang="en-IE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r>
              <a:rPr lang="en-IE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August 2013</a:t>
            </a:r>
            <a:endParaRPr lang="en-GB" sz="2000" i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algn="ctr"/>
            <a:r>
              <a:rPr lang="en-GB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Research Conducted by</a:t>
            </a:r>
          </a:p>
          <a:p>
            <a:pPr algn="ctr"/>
            <a:endParaRPr lang="en-GB" dirty="0">
              <a:cs typeface="Arial" charset="0"/>
            </a:endParaRPr>
          </a:p>
          <a:p>
            <a:endParaRPr lang="en-GB" dirty="0">
              <a:cs typeface="Arial" charset="0"/>
            </a:endParaRPr>
          </a:p>
          <a:p>
            <a:endParaRPr lang="en-GB" dirty="0">
              <a:cs typeface="Arial" charset="0"/>
            </a:endParaRPr>
          </a:p>
        </p:txBody>
      </p:sp>
      <p:pic>
        <p:nvPicPr>
          <p:cNvPr id="3075" name="Picture 7" descr="http://www.nca.ie/eng/Media_Zone/Downloads/NCA%20bilingual%20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775" y="2627313"/>
            <a:ext cx="1946275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0" y="5124450"/>
            <a:ext cx="103505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99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 lIns="80165" tIns="40083" rIns="80165" bIns="40083">
            <a:normAutofit fontScale="90000"/>
          </a:bodyPr>
          <a:lstStyle/>
          <a:p>
            <a:pPr algn="l">
              <a:defRPr/>
            </a:pPr>
            <a:r>
              <a:rPr lang="en-IE" sz="2400" dirty="0" smtClean="0"/>
              <a:t>U35s </a:t>
            </a:r>
            <a:r>
              <a:rPr lang="en-IE" sz="2400" dirty="0"/>
              <a:t>Most Likely to be conscious of and believe in the quality of </a:t>
            </a:r>
            <a:r>
              <a:rPr lang="en-IE" sz="2400" dirty="0" smtClean="0"/>
              <a:t>Own-Brand</a:t>
            </a:r>
            <a:r>
              <a:rPr lang="en-IE" sz="2100" dirty="0"/>
              <a:t/>
            </a:r>
            <a:br>
              <a:rPr lang="en-IE" sz="2100" dirty="0"/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Main Grocery Shoppers - 475</a:t>
            </a:r>
            <a:endParaRPr lang="en-IE" sz="21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013680"/>
              </p:ext>
            </p:extLst>
          </p:nvPr>
        </p:nvGraphicFramePr>
        <p:xfrm>
          <a:off x="263525" y="1633538"/>
          <a:ext cx="8486773" cy="3925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7526"/>
                <a:gridCol w="404184"/>
                <a:gridCol w="521042"/>
                <a:gridCol w="521042"/>
                <a:gridCol w="482089"/>
                <a:gridCol w="482089"/>
                <a:gridCol w="482089"/>
                <a:gridCol w="482089"/>
                <a:gridCol w="482089"/>
                <a:gridCol w="482089"/>
                <a:gridCol w="482089"/>
                <a:gridCol w="482089"/>
                <a:gridCol w="482089"/>
                <a:gridCol w="482089"/>
                <a:gridCol w="482089"/>
              </a:tblGrid>
              <a:tr h="297509">
                <a:tc>
                  <a:txBody>
                    <a:bodyPr/>
                    <a:lstStyle/>
                    <a:p>
                      <a:pPr algn="l" fontAlgn="b"/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IE" sz="10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IE" sz="10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Gender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n-IE" sz="10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Age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IE" sz="10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Social Class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n-IE" sz="10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Region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453059">
                <a:tc>
                  <a:txBody>
                    <a:bodyPr/>
                    <a:lstStyle/>
                    <a:p>
                      <a:pPr algn="l" fontAlgn="b"/>
                      <a:endParaRPr lang="en-IE" sz="1000" b="1" i="0" u="none" strike="noStrike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Male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Female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Under 35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35-49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50-64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65+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ABC1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C2DE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F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Dublin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Lein-ster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Mun-ster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Conn/</a:t>
                      </a:r>
                      <a:r>
                        <a:rPr lang="en-IE" sz="10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Uls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1"/>
                    </a:solidFill>
                  </a:tcPr>
                </a:tc>
              </a:tr>
              <a:tr h="280982"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IE" sz="1000" b="0" i="0" u="none" strike="noStrike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</a:tr>
              <a:tr h="621619">
                <a:tc>
                  <a:txBody>
                    <a:bodyPr/>
                    <a:lstStyle/>
                    <a:p>
                      <a:pPr algn="l" fontAlgn="b"/>
                      <a:r>
                        <a:rPr lang="en-IE" sz="1000" b="0" i="0" u="none" strike="noStrike" dirty="0" smtClean="0">
                          <a:effectLst/>
                          <a:latin typeface="+mj-lt"/>
                        </a:rPr>
                        <a:t>The quality of own</a:t>
                      </a:r>
                      <a:r>
                        <a:rPr lang="en-IE" sz="1000" b="0" i="0" u="none" strike="noStrike" baseline="0" dirty="0" smtClean="0">
                          <a:effectLst/>
                          <a:latin typeface="+mj-lt"/>
                        </a:rPr>
                        <a:t>-brand  products has improved in recent years</a:t>
                      </a:r>
                      <a:endParaRPr lang="en-IE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70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53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75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87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80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67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71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71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59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73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67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68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74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</a:tr>
              <a:tr h="825550">
                <a:tc>
                  <a:txBody>
                    <a:bodyPr/>
                    <a:lstStyle/>
                    <a:p>
                      <a:pPr algn="l" fontAlgn="b"/>
                      <a:r>
                        <a:rPr lang="en-IE" sz="1000" b="0" i="0" u="none" strike="noStrike" dirty="0" smtClean="0">
                          <a:effectLst/>
                          <a:latin typeface="+mj-lt"/>
                        </a:rPr>
                        <a:t>Most competition in the grocery</a:t>
                      </a:r>
                      <a:r>
                        <a:rPr lang="en-IE" sz="1000" b="0" i="0" u="none" strike="noStrike" baseline="0" dirty="0" smtClean="0">
                          <a:effectLst/>
                          <a:latin typeface="+mj-lt"/>
                        </a:rPr>
                        <a:t> sector happens on branded products</a:t>
                      </a:r>
                      <a:endParaRPr lang="en-IE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42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61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69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47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62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60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63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</a:tr>
              <a:tr h="825550">
                <a:tc>
                  <a:txBody>
                    <a:bodyPr/>
                    <a:lstStyle/>
                    <a:p>
                      <a:pPr algn="l" fontAlgn="b"/>
                      <a:r>
                        <a:rPr lang="en-IE" sz="1000" b="0" i="0" u="none" strike="noStrike" dirty="0" smtClean="0">
                          <a:effectLst/>
                          <a:latin typeface="+mj-lt"/>
                        </a:rPr>
                        <a:t>I</a:t>
                      </a:r>
                      <a:r>
                        <a:rPr lang="en-IE" sz="1000" b="0" i="0" u="none" strike="noStrike" baseline="0" dirty="0" smtClean="0">
                          <a:effectLst/>
                          <a:latin typeface="+mj-lt"/>
                        </a:rPr>
                        <a:t> am now more inclined to purchase own-brand products than I was a year ago</a:t>
                      </a:r>
                      <a:endParaRPr lang="en-IE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43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59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75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51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62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34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54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</a:tr>
              <a:tr h="621619">
                <a:tc>
                  <a:txBody>
                    <a:bodyPr/>
                    <a:lstStyle/>
                    <a:p>
                      <a:pPr algn="l" fontAlgn="b"/>
                      <a:r>
                        <a:rPr lang="en-IE" sz="1000" b="0" i="0" u="none" strike="noStrike" dirty="0" smtClean="0">
                          <a:effectLst/>
                          <a:latin typeface="+mj-lt"/>
                        </a:rPr>
                        <a:t>Most competition</a:t>
                      </a:r>
                      <a:r>
                        <a:rPr lang="en-IE" sz="1000" b="0" i="0" u="none" strike="noStrike" baseline="0" dirty="0" smtClean="0">
                          <a:effectLst/>
                          <a:latin typeface="+mj-lt"/>
                        </a:rPr>
                        <a:t> in the grocery sector happens in the own-brand products</a:t>
                      </a:r>
                      <a:endParaRPr lang="en-IE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46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43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43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43</a:t>
                      </a:r>
                      <a:endParaRPr lang="en-IE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E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911" marR="6911" marT="73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8869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186991"/>
            <a:ext cx="8345514" cy="526113"/>
          </a:xfrm>
        </p:spPr>
        <p:txBody>
          <a:bodyPr lIns="80165" tIns="40083" rIns="80165" bIns="40083">
            <a:normAutofit fontScale="90000"/>
          </a:bodyPr>
          <a:lstStyle/>
          <a:p>
            <a:pPr algn="l">
              <a:defRPr/>
            </a:pPr>
            <a:r>
              <a:rPr lang="en-IE" sz="2400" dirty="0"/>
              <a:t>Product </a:t>
            </a:r>
            <a:r>
              <a:rPr lang="en-IE" sz="2400" dirty="0">
                <a:solidFill>
                  <a:srgbClr val="FF0000"/>
                </a:solidFill>
              </a:rPr>
              <a:t>Categories</a:t>
            </a:r>
            <a:r>
              <a:rPr lang="en-IE" sz="2400" dirty="0"/>
              <a:t> where </a:t>
            </a:r>
            <a:r>
              <a:rPr lang="en-IE" sz="2400" dirty="0" smtClean="0">
                <a:solidFill>
                  <a:srgbClr val="FF0000"/>
                </a:solidFill>
              </a:rPr>
              <a:t>Own-Brand </a:t>
            </a:r>
            <a:r>
              <a:rPr lang="en-IE" sz="2400" dirty="0">
                <a:solidFill>
                  <a:srgbClr val="FF0000"/>
                </a:solidFill>
              </a:rPr>
              <a:t>is </a:t>
            </a:r>
            <a:r>
              <a:rPr lang="en-IE" sz="2400" dirty="0" smtClean="0">
                <a:solidFill>
                  <a:srgbClr val="FF0000"/>
                </a:solidFill>
              </a:rPr>
              <a:t>Strongest</a:t>
            </a:r>
            <a:r>
              <a:rPr lang="en-IE" sz="2400" dirty="0" smtClean="0"/>
              <a:t> </a:t>
            </a:r>
            <a:r>
              <a:rPr lang="en-IE" sz="2100" dirty="0"/>
              <a:t/>
            </a:r>
            <a:br>
              <a:rPr lang="en-IE" sz="2100" dirty="0"/>
            </a:br>
            <a:r>
              <a:rPr lang="en-IE" sz="1600" dirty="0">
                <a:solidFill>
                  <a:schemeClr val="bg1">
                    <a:lumMod val="65000"/>
                  </a:schemeClr>
                </a:solidFill>
              </a:rPr>
              <a:t>Base: Buyers of each category</a:t>
            </a:r>
          </a:p>
        </p:txBody>
      </p:sp>
      <p:graphicFrame>
        <p:nvGraphicFramePr>
          <p:cNvPr id="14339" name="Chart 39"/>
          <p:cNvGraphicFramePr>
            <a:graphicFrameLocks/>
          </p:cNvGraphicFramePr>
          <p:nvPr/>
        </p:nvGraphicFramePr>
        <p:xfrm>
          <a:off x="1379538" y="1671638"/>
          <a:ext cx="1855787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2" r:id="rId4" imgW="1859441" imgH="2127688" progId="Excel.Chart.8">
                  <p:embed/>
                </p:oleObj>
              </mc:Choice>
              <mc:Fallback>
                <p:oleObj r:id="rId4" imgW="1859441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1671638"/>
                        <a:ext cx="1855787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0" name="TextBox 40"/>
          <p:cNvSpPr txBox="1">
            <a:spLocks noChangeArrowheads="1"/>
          </p:cNvSpPr>
          <p:nvPr/>
        </p:nvSpPr>
        <p:spPr bwMode="auto">
          <a:xfrm>
            <a:off x="2760663" y="2001838"/>
            <a:ext cx="2460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959531" y="1602025"/>
            <a:ext cx="1241745" cy="36758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Toilet Tissue / Kitchen Roll</a:t>
            </a:r>
          </a:p>
        </p:txBody>
      </p:sp>
      <p:sp>
        <p:nvSpPr>
          <p:cNvPr id="14344" name="TextBox 42"/>
          <p:cNvSpPr txBox="1">
            <a:spLocks noChangeArrowheads="1"/>
          </p:cNvSpPr>
          <p:nvPr/>
        </p:nvSpPr>
        <p:spPr bwMode="auto">
          <a:xfrm>
            <a:off x="2108200" y="2003425"/>
            <a:ext cx="7715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(420)</a:t>
            </a:r>
          </a:p>
        </p:txBody>
      </p:sp>
      <p:graphicFrame>
        <p:nvGraphicFramePr>
          <p:cNvPr id="14345" name="Chart 43"/>
          <p:cNvGraphicFramePr>
            <a:graphicFrameLocks/>
          </p:cNvGraphicFramePr>
          <p:nvPr/>
        </p:nvGraphicFramePr>
        <p:xfrm>
          <a:off x="3175000" y="1671638"/>
          <a:ext cx="1855788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3" r:id="rId7" imgW="1853345" imgH="2127688" progId="Excel.Chart.8">
                  <p:embed/>
                </p:oleObj>
              </mc:Choice>
              <mc:Fallback>
                <p:oleObj r:id="rId7" imgW="1853345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1671638"/>
                        <a:ext cx="1855788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6" name="TextBox 44"/>
          <p:cNvSpPr txBox="1">
            <a:spLocks noChangeArrowheads="1"/>
          </p:cNvSpPr>
          <p:nvPr/>
        </p:nvSpPr>
        <p:spPr bwMode="auto">
          <a:xfrm>
            <a:off x="4618038" y="2039938"/>
            <a:ext cx="2460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807590" y="1507438"/>
            <a:ext cx="1241745" cy="5214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Household Cleaning Products</a:t>
            </a:r>
          </a:p>
        </p:txBody>
      </p:sp>
      <p:sp>
        <p:nvSpPr>
          <p:cNvPr id="14350" name="TextBox 46"/>
          <p:cNvSpPr txBox="1">
            <a:spLocks noChangeArrowheads="1"/>
          </p:cNvSpPr>
          <p:nvPr/>
        </p:nvSpPr>
        <p:spPr bwMode="auto">
          <a:xfrm>
            <a:off x="3970338" y="2009775"/>
            <a:ext cx="771525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(420)</a:t>
            </a:r>
          </a:p>
        </p:txBody>
      </p:sp>
      <p:pic>
        <p:nvPicPr>
          <p:cNvPr id="14351" name="Picture 4" descr="M:\GETTY IMAGE  Pics &amp; logos\FOOD COOKING EATING SOFT DRINKS\milk pics\perfect glass of milk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813" y="3879850"/>
            <a:ext cx="630237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352" name="Chart 49"/>
          <p:cNvGraphicFramePr>
            <a:graphicFrameLocks/>
          </p:cNvGraphicFramePr>
          <p:nvPr/>
        </p:nvGraphicFramePr>
        <p:xfrm>
          <a:off x="5059363" y="1671638"/>
          <a:ext cx="1857375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4" r:id="rId11" imgW="1859441" imgH="2127688" progId="Excel.Chart.8">
                  <p:embed/>
                </p:oleObj>
              </mc:Choice>
              <mc:Fallback>
                <p:oleObj r:id="rId11" imgW="1859441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9363" y="1671638"/>
                        <a:ext cx="1857375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3" name="TextBox 50"/>
          <p:cNvSpPr txBox="1">
            <a:spLocks noChangeArrowheads="1"/>
          </p:cNvSpPr>
          <p:nvPr/>
        </p:nvSpPr>
        <p:spPr bwMode="auto">
          <a:xfrm>
            <a:off x="6403975" y="1984375"/>
            <a:ext cx="2476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686321" y="1619881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Milk</a:t>
            </a:r>
          </a:p>
        </p:txBody>
      </p:sp>
      <p:sp>
        <p:nvSpPr>
          <p:cNvPr id="14357" name="TextBox 53"/>
          <p:cNvSpPr txBox="1">
            <a:spLocks noChangeArrowheads="1"/>
          </p:cNvSpPr>
          <p:nvPr/>
        </p:nvSpPr>
        <p:spPr bwMode="auto">
          <a:xfrm>
            <a:off x="5724525" y="1993900"/>
            <a:ext cx="771525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(415)</a:t>
            </a:r>
          </a:p>
        </p:txBody>
      </p:sp>
      <p:pic>
        <p:nvPicPr>
          <p:cNvPr id="14358" name="Picture 5" descr="M:\GETTY IMAGE  Pics &amp; logos\FOOD COOKING EATING SOFT DRINKS\SNACKS AND FOOD\fruit juice glass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688" y="3886200"/>
            <a:ext cx="1154112" cy="112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359" name="Chart 55"/>
          <p:cNvGraphicFramePr>
            <a:graphicFrameLocks/>
          </p:cNvGraphicFramePr>
          <p:nvPr/>
        </p:nvGraphicFramePr>
        <p:xfrm>
          <a:off x="6816725" y="1671638"/>
          <a:ext cx="1855788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5" r:id="rId15" imgW="1859441" imgH="2127688" progId="Excel.Chart.8">
                  <p:embed/>
                </p:oleObj>
              </mc:Choice>
              <mc:Fallback>
                <p:oleObj r:id="rId15" imgW="1859441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725" y="1671638"/>
                        <a:ext cx="1855788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0" name="TextBox 56"/>
          <p:cNvSpPr txBox="1">
            <a:spLocks noChangeArrowheads="1"/>
          </p:cNvSpPr>
          <p:nvPr/>
        </p:nvSpPr>
        <p:spPr bwMode="auto">
          <a:xfrm>
            <a:off x="8129588" y="1992313"/>
            <a:ext cx="2460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58" name="Rectangle 57"/>
          <p:cNvSpPr/>
          <p:nvPr/>
        </p:nvSpPr>
        <p:spPr>
          <a:xfrm>
            <a:off x="7472778" y="1602025"/>
            <a:ext cx="1026236" cy="3595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Juice Drinks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76646" y="5180878"/>
            <a:ext cx="7303632" cy="8272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GB" sz="1400" dirty="0">
                <a:solidFill>
                  <a:schemeClr val="tx1"/>
                </a:solidFill>
              </a:rPr>
              <a:t>Toilet paper, household cleaning products</a:t>
            </a:r>
            <a:r>
              <a:rPr lang="en-GB" sz="1400" dirty="0" smtClean="0">
                <a:solidFill>
                  <a:schemeClr val="tx1"/>
                </a:solidFill>
              </a:rPr>
              <a:t>, milk </a:t>
            </a:r>
            <a:r>
              <a:rPr lang="en-GB" sz="1400" dirty="0">
                <a:solidFill>
                  <a:schemeClr val="tx1"/>
                </a:solidFill>
              </a:rPr>
              <a:t>and </a:t>
            </a:r>
            <a:r>
              <a:rPr lang="en-GB" sz="1400" dirty="0" smtClean="0">
                <a:solidFill>
                  <a:schemeClr val="tx1"/>
                </a:solidFill>
              </a:rPr>
              <a:t>juice drinks </a:t>
            </a:r>
            <a:r>
              <a:rPr lang="en-GB" sz="1400" dirty="0">
                <a:solidFill>
                  <a:schemeClr val="tx1"/>
                </a:solidFill>
              </a:rPr>
              <a:t>are </a:t>
            </a:r>
            <a:r>
              <a:rPr lang="en-GB" sz="1400" dirty="0" smtClean="0">
                <a:solidFill>
                  <a:schemeClr val="tx1"/>
                </a:solidFill>
              </a:rPr>
              <a:t> the product categories where own-brand is strongest.</a:t>
            </a:r>
            <a:endParaRPr lang="en-IE" sz="14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472363" y="2217738"/>
            <a:ext cx="903287" cy="1482725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83" name="Oval 82"/>
          <p:cNvSpPr/>
          <p:nvPr/>
        </p:nvSpPr>
        <p:spPr>
          <a:xfrm>
            <a:off x="8099425" y="3363913"/>
            <a:ext cx="230188" cy="185737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14372" name="TextBox 26"/>
          <p:cNvSpPr txBox="1">
            <a:spLocks noChangeArrowheads="1"/>
          </p:cNvSpPr>
          <p:nvPr/>
        </p:nvSpPr>
        <p:spPr bwMode="auto">
          <a:xfrm>
            <a:off x="12700" y="2117725"/>
            <a:ext cx="1601788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/>
              <a:t>Regular </a:t>
            </a:r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600" dirty="0"/>
          </a:p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 smtClean="0"/>
              <a:t>Own- </a:t>
            </a:r>
            <a:endParaRPr lang="en-IE" sz="1200" dirty="0"/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200" dirty="0"/>
          </a:p>
        </p:txBody>
      </p:sp>
      <p:pic>
        <p:nvPicPr>
          <p:cNvPr id="14373" name="Picture 2" descr="C:\Documents and Settings\Elaine.Sloan\Desktop\My Pictures\cleaning-products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25" y="3951288"/>
            <a:ext cx="16906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4" name="Picture 3" descr="C:\Documents and Settings\Elaine.Sloan\Desktop\My Pictures\toptoiletpaper2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3821113"/>
            <a:ext cx="116840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92381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186991"/>
            <a:ext cx="8345514" cy="526113"/>
          </a:xfrm>
        </p:spPr>
        <p:txBody>
          <a:bodyPr lIns="80165" tIns="40083" rIns="80165" bIns="40083">
            <a:normAutofit fontScale="90000"/>
          </a:bodyPr>
          <a:lstStyle/>
          <a:p>
            <a:pPr algn="l">
              <a:defRPr/>
            </a:pPr>
            <a:r>
              <a:rPr lang="en-IE" sz="2400" dirty="0"/>
              <a:t>Product Categories where Position is More Evenly Balanced</a:t>
            </a:r>
            <a:r>
              <a:rPr lang="en-IE" sz="2100" dirty="0"/>
              <a:t/>
            </a:r>
            <a:br>
              <a:rPr lang="en-IE" sz="2100" dirty="0"/>
            </a:br>
            <a:r>
              <a:rPr lang="en-IE" sz="1600" dirty="0">
                <a:solidFill>
                  <a:schemeClr val="bg1">
                    <a:lumMod val="65000"/>
                  </a:schemeClr>
                </a:solidFill>
              </a:rPr>
              <a:t>Base: Buyers of each category</a:t>
            </a:r>
            <a:endParaRPr lang="en-IE" sz="1600" dirty="0"/>
          </a:p>
        </p:txBody>
      </p:sp>
      <p:pic>
        <p:nvPicPr>
          <p:cNvPr id="15363" name="Picture 6" descr="M:\GETTY IMAGE  Pics &amp; logos\FOOD COOKING EATING SOFT DRINKS\FOOD\biscui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889000"/>
            <a:ext cx="117475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64" name="Chart 61"/>
          <p:cNvGraphicFramePr>
            <a:graphicFrameLocks/>
          </p:cNvGraphicFramePr>
          <p:nvPr/>
        </p:nvGraphicFramePr>
        <p:xfrm>
          <a:off x="1381125" y="1730375"/>
          <a:ext cx="1855788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6" r:id="rId5" imgW="1853345" imgH="2121592" progId="Excel.Chart.8">
                  <p:embed/>
                </p:oleObj>
              </mc:Choice>
              <mc:Fallback>
                <p:oleObj r:id="rId5" imgW="1853345" imgH="212159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25" y="1730375"/>
                        <a:ext cx="1855788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Box 62"/>
          <p:cNvSpPr txBox="1">
            <a:spLocks noChangeArrowheads="1"/>
          </p:cNvSpPr>
          <p:nvPr/>
        </p:nvSpPr>
        <p:spPr bwMode="auto">
          <a:xfrm>
            <a:off x="2878138" y="2041525"/>
            <a:ext cx="2460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037813" y="1726546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Biscuits</a:t>
            </a:r>
          </a:p>
        </p:txBody>
      </p:sp>
      <p:sp>
        <p:nvSpPr>
          <p:cNvPr id="15369" name="TextBox 64"/>
          <p:cNvSpPr txBox="1">
            <a:spLocks noChangeArrowheads="1"/>
          </p:cNvSpPr>
          <p:nvPr/>
        </p:nvSpPr>
        <p:spPr bwMode="auto">
          <a:xfrm>
            <a:off x="2108200" y="2047875"/>
            <a:ext cx="771525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(395)</a:t>
            </a:r>
          </a:p>
        </p:txBody>
      </p:sp>
      <p:pic>
        <p:nvPicPr>
          <p:cNvPr id="15370" name="Picture 13" descr="M:\GETTY IMAGE  Pics &amp; logos\FOOD COOKING EATING SOFT DRINKS\Soft drink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575" y="817563"/>
            <a:ext cx="73977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71" name="Chart 66"/>
          <p:cNvGraphicFramePr>
            <a:graphicFrameLocks/>
          </p:cNvGraphicFramePr>
          <p:nvPr/>
        </p:nvGraphicFramePr>
        <p:xfrm>
          <a:off x="3176588" y="1709738"/>
          <a:ext cx="1855787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7" r:id="rId9" imgW="1853345" imgH="2127688" progId="Excel.Chart.8">
                  <p:embed/>
                </p:oleObj>
              </mc:Choice>
              <mc:Fallback>
                <p:oleObj r:id="rId9" imgW="1853345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88" y="1709738"/>
                        <a:ext cx="1855787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2" name="TextBox 67"/>
          <p:cNvSpPr txBox="1">
            <a:spLocks noChangeArrowheads="1"/>
          </p:cNvSpPr>
          <p:nvPr/>
        </p:nvSpPr>
        <p:spPr bwMode="auto">
          <a:xfrm>
            <a:off x="4557713" y="2032000"/>
            <a:ext cx="2460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69" name="Rectangle 68"/>
          <p:cNvSpPr/>
          <p:nvPr/>
        </p:nvSpPr>
        <p:spPr>
          <a:xfrm>
            <a:off x="3832777" y="1732346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Soft Drinks</a:t>
            </a:r>
          </a:p>
        </p:txBody>
      </p:sp>
      <p:sp>
        <p:nvSpPr>
          <p:cNvPr id="15376" name="TextBox 69"/>
          <p:cNvSpPr txBox="1">
            <a:spLocks noChangeArrowheads="1"/>
          </p:cNvSpPr>
          <p:nvPr/>
        </p:nvSpPr>
        <p:spPr bwMode="auto">
          <a:xfrm>
            <a:off x="3902075" y="2055813"/>
            <a:ext cx="771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(321)</a:t>
            </a:r>
          </a:p>
        </p:txBody>
      </p:sp>
      <p:graphicFrame>
        <p:nvGraphicFramePr>
          <p:cNvPr id="15377" name="Chart 70"/>
          <p:cNvGraphicFramePr>
            <a:graphicFrameLocks/>
          </p:cNvGraphicFramePr>
          <p:nvPr/>
        </p:nvGraphicFramePr>
        <p:xfrm>
          <a:off x="3054350" y="4313238"/>
          <a:ext cx="1855788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8" r:id="rId12" imgW="1853345" imgH="2127688" progId="Excel.Chart.8">
                  <p:embed/>
                </p:oleObj>
              </mc:Choice>
              <mc:Fallback>
                <p:oleObj r:id="rId12" imgW="1853345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4313238"/>
                        <a:ext cx="1855788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8" name="TextBox 71"/>
          <p:cNvSpPr txBox="1">
            <a:spLocks noChangeArrowheads="1"/>
          </p:cNvSpPr>
          <p:nvPr/>
        </p:nvSpPr>
        <p:spPr bwMode="auto">
          <a:xfrm>
            <a:off x="2744788" y="4527550"/>
            <a:ext cx="2460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987311" y="4212564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Toiletries</a:t>
            </a:r>
          </a:p>
        </p:txBody>
      </p:sp>
      <p:sp>
        <p:nvSpPr>
          <p:cNvPr id="15382" name="TextBox 73"/>
          <p:cNvSpPr txBox="1">
            <a:spLocks noChangeArrowheads="1"/>
          </p:cNvSpPr>
          <p:nvPr/>
        </p:nvSpPr>
        <p:spPr bwMode="auto">
          <a:xfrm>
            <a:off x="2016125" y="4560888"/>
            <a:ext cx="7715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(420)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668969" y="4222415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Butter / Spreads</a:t>
            </a:r>
          </a:p>
        </p:txBody>
      </p:sp>
      <p:sp>
        <p:nvSpPr>
          <p:cNvPr id="15386" name="TextBox 76"/>
          <p:cNvSpPr txBox="1">
            <a:spLocks noChangeArrowheads="1"/>
          </p:cNvSpPr>
          <p:nvPr/>
        </p:nvSpPr>
        <p:spPr bwMode="auto">
          <a:xfrm>
            <a:off x="4572000" y="4548188"/>
            <a:ext cx="24606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15387" name="TextBox 77"/>
          <p:cNvSpPr txBox="1">
            <a:spLocks noChangeArrowheads="1"/>
          </p:cNvSpPr>
          <p:nvPr/>
        </p:nvSpPr>
        <p:spPr bwMode="auto">
          <a:xfrm>
            <a:off x="3721100" y="4560888"/>
            <a:ext cx="7715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(417)</a:t>
            </a:r>
          </a:p>
        </p:txBody>
      </p:sp>
      <p:sp>
        <p:nvSpPr>
          <p:cNvPr id="80" name="Rectangle 79"/>
          <p:cNvSpPr/>
          <p:nvPr/>
        </p:nvSpPr>
        <p:spPr>
          <a:xfrm>
            <a:off x="1431925" y="3070225"/>
            <a:ext cx="1631950" cy="712788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81" name="Rectangle 80"/>
          <p:cNvSpPr/>
          <p:nvPr/>
        </p:nvSpPr>
        <p:spPr>
          <a:xfrm>
            <a:off x="3371850" y="3036888"/>
            <a:ext cx="1631950" cy="712787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85" name="TextBox 84"/>
          <p:cNvSpPr txBox="1"/>
          <p:nvPr/>
        </p:nvSpPr>
        <p:spPr>
          <a:xfrm>
            <a:off x="6141553" y="1883895"/>
            <a:ext cx="2496177" cy="10227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GB" sz="1400" dirty="0">
                <a:solidFill>
                  <a:schemeClr val="tx1"/>
                </a:solidFill>
              </a:rPr>
              <a:t>Significant growth for </a:t>
            </a:r>
            <a:r>
              <a:rPr lang="en-GB" sz="1400" dirty="0" smtClean="0">
                <a:solidFill>
                  <a:schemeClr val="tx1"/>
                </a:solidFill>
              </a:rPr>
              <a:t>own- brand </a:t>
            </a:r>
            <a:r>
              <a:rPr lang="en-GB" sz="1400" dirty="0">
                <a:solidFill>
                  <a:schemeClr val="tx1"/>
                </a:solidFill>
              </a:rPr>
              <a:t>biscuits </a:t>
            </a:r>
          </a:p>
          <a:p>
            <a:pPr algn="ctr">
              <a:defRPr/>
            </a:pPr>
            <a:r>
              <a:rPr lang="en-GB" sz="1400" dirty="0">
                <a:solidFill>
                  <a:schemeClr val="tx1"/>
                </a:solidFill>
              </a:rPr>
              <a:t>and soft </a:t>
            </a:r>
            <a:r>
              <a:rPr lang="en-GB" sz="1400" dirty="0" smtClean="0">
                <a:solidFill>
                  <a:schemeClr val="tx1"/>
                </a:solidFill>
              </a:rPr>
              <a:t>drinks.</a:t>
            </a:r>
            <a:endParaRPr lang="en-IE" sz="1400" dirty="0">
              <a:solidFill>
                <a:schemeClr val="tx1"/>
              </a:solidFill>
            </a:endParaRPr>
          </a:p>
        </p:txBody>
      </p:sp>
      <p:pic>
        <p:nvPicPr>
          <p:cNvPr id="15396" name="Picture 9" descr="M:\GETTY IMAGE  Pics &amp; logos\FOOD COOKING EATING SOFT DRINKS\FOOD\YOGHURTS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3516313"/>
            <a:ext cx="9461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397" name="Chart 86"/>
          <p:cNvGraphicFramePr>
            <a:graphicFrameLocks/>
          </p:cNvGraphicFramePr>
          <p:nvPr/>
        </p:nvGraphicFramePr>
        <p:xfrm>
          <a:off x="5608638" y="4335463"/>
          <a:ext cx="1855787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9" r:id="rId16" imgW="1859441" imgH="2127688" progId="Excel.Chart.8">
                  <p:embed/>
                </p:oleObj>
              </mc:Choice>
              <mc:Fallback>
                <p:oleObj r:id="rId16" imgW="1859441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8638" y="4335463"/>
                        <a:ext cx="1855787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8" name="TextBox 87"/>
          <p:cNvSpPr txBox="1">
            <a:spLocks noChangeArrowheads="1"/>
          </p:cNvSpPr>
          <p:nvPr/>
        </p:nvSpPr>
        <p:spPr bwMode="auto">
          <a:xfrm>
            <a:off x="6865938" y="4614863"/>
            <a:ext cx="2460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141553" y="4315154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Yoghurts</a:t>
            </a:r>
          </a:p>
        </p:txBody>
      </p:sp>
      <p:sp>
        <p:nvSpPr>
          <p:cNvPr id="15402" name="TextBox 91"/>
          <p:cNvSpPr txBox="1">
            <a:spLocks noChangeArrowheads="1"/>
          </p:cNvSpPr>
          <p:nvPr/>
        </p:nvSpPr>
        <p:spPr bwMode="auto">
          <a:xfrm>
            <a:off x="6210300" y="4638675"/>
            <a:ext cx="771525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(371)</a:t>
            </a:r>
          </a:p>
        </p:txBody>
      </p:sp>
      <p:sp>
        <p:nvSpPr>
          <p:cNvPr id="15403" name="TextBox 35"/>
          <p:cNvSpPr txBox="1">
            <a:spLocks noChangeArrowheads="1"/>
          </p:cNvSpPr>
          <p:nvPr/>
        </p:nvSpPr>
        <p:spPr bwMode="auto">
          <a:xfrm>
            <a:off x="12700" y="2117725"/>
            <a:ext cx="1601788" cy="162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/>
              <a:t>Regular </a:t>
            </a:r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600" dirty="0"/>
          </a:p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 smtClean="0"/>
              <a:t>Own- </a:t>
            </a:r>
            <a:endParaRPr lang="en-IE" sz="1200" dirty="0"/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200" dirty="0"/>
          </a:p>
        </p:txBody>
      </p:sp>
      <p:sp>
        <p:nvSpPr>
          <p:cNvPr id="15404" name="TextBox 36"/>
          <p:cNvSpPr txBox="1">
            <a:spLocks noChangeArrowheads="1"/>
          </p:cNvSpPr>
          <p:nvPr/>
        </p:nvSpPr>
        <p:spPr bwMode="auto">
          <a:xfrm>
            <a:off x="12700" y="4665663"/>
            <a:ext cx="1601788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/>
              <a:t>Regular </a:t>
            </a:r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600" dirty="0"/>
          </a:p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 smtClean="0"/>
              <a:t>Own-</a:t>
            </a:r>
            <a:endParaRPr lang="en-IE" sz="1200" dirty="0"/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200" dirty="0"/>
          </a:p>
        </p:txBody>
      </p:sp>
      <p:graphicFrame>
        <p:nvGraphicFramePr>
          <p:cNvPr id="15405" name="Chart 37"/>
          <p:cNvGraphicFramePr>
            <a:graphicFrameLocks/>
          </p:cNvGraphicFramePr>
          <p:nvPr/>
        </p:nvGraphicFramePr>
        <p:xfrm>
          <a:off x="1379538" y="4324350"/>
          <a:ext cx="1855787" cy="212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0" r:id="rId19" imgW="1859441" imgH="2127688" progId="Excel.Chart.8">
                  <p:embed/>
                </p:oleObj>
              </mc:Choice>
              <mc:Fallback>
                <p:oleObj r:id="rId19" imgW="1859441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324350"/>
                        <a:ext cx="1855787" cy="212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96731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16" name="Chart 5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8973701"/>
              </p:ext>
            </p:extLst>
          </p:nvPr>
        </p:nvGraphicFramePr>
        <p:xfrm>
          <a:off x="1547894" y="2465198"/>
          <a:ext cx="1855787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0" r:id="rId4" imgW="1859441" imgH="2121592" progId="Excel.Chart.8">
                  <p:embed/>
                </p:oleObj>
              </mc:Choice>
              <mc:Fallback>
                <p:oleObj r:id="rId4" imgW="1859441" imgH="212159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94" y="2465198"/>
                        <a:ext cx="1855787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6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6041941"/>
              </p:ext>
            </p:extLst>
          </p:nvPr>
        </p:nvGraphicFramePr>
        <p:xfrm>
          <a:off x="2963944" y="2465198"/>
          <a:ext cx="1857375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" r:id="rId7" imgW="1853345" imgH="2121592" progId="Excel.Chart.8">
                  <p:embed/>
                </p:oleObj>
              </mc:Choice>
              <mc:Fallback>
                <p:oleObj r:id="rId7" imgW="1853345" imgH="212159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944" y="2465198"/>
                        <a:ext cx="1857375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 lIns="80165" tIns="40083" rIns="80165" bIns="40083">
            <a:normAutofit fontScale="90000"/>
          </a:bodyPr>
          <a:lstStyle/>
          <a:p>
            <a:pPr algn="l">
              <a:defRPr/>
            </a:pPr>
            <a:r>
              <a:rPr lang="en-IE" sz="2400" dirty="0"/>
              <a:t>Categories where </a:t>
            </a:r>
            <a:r>
              <a:rPr lang="en-IE" sz="2400" dirty="0" smtClean="0"/>
              <a:t>brands are </a:t>
            </a:r>
            <a:r>
              <a:rPr lang="en-IE" sz="2400" dirty="0"/>
              <a:t>still </a:t>
            </a:r>
            <a:r>
              <a:rPr lang="en-IE" sz="2400" dirty="0" smtClean="0"/>
              <a:t>Strong </a:t>
            </a:r>
            <a:r>
              <a:rPr lang="en-IE" sz="2400" dirty="0"/>
              <a:t>- 1 </a:t>
            </a:r>
            <a:r>
              <a:rPr lang="en-IE" sz="2700" dirty="0">
                <a:solidFill>
                  <a:srgbClr val="FF0000"/>
                </a:solidFill>
              </a:rPr>
              <a:t/>
            </a:r>
            <a:br>
              <a:rPr lang="en-IE" sz="2700" dirty="0">
                <a:solidFill>
                  <a:srgbClr val="FF0000"/>
                </a:solidFill>
              </a:rPr>
            </a:br>
            <a:r>
              <a:rPr lang="en-IE" sz="1600" dirty="0">
                <a:solidFill>
                  <a:schemeClr val="bg1">
                    <a:lumMod val="65000"/>
                  </a:schemeClr>
                </a:solidFill>
              </a:rPr>
              <a:t>Base: Buyers of each category</a:t>
            </a:r>
            <a:endParaRPr lang="en-IE" sz="1600" dirty="0">
              <a:solidFill>
                <a:srgbClr val="FF0000"/>
              </a:solidFill>
            </a:endParaRPr>
          </a:p>
        </p:txBody>
      </p:sp>
      <p:sp>
        <p:nvSpPr>
          <p:cNvPr id="16388" name="TextBox 11"/>
          <p:cNvSpPr txBox="1">
            <a:spLocks noChangeArrowheads="1"/>
          </p:cNvSpPr>
          <p:nvPr/>
        </p:nvSpPr>
        <p:spPr bwMode="auto">
          <a:xfrm>
            <a:off x="2924256" y="2774761"/>
            <a:ext cx="24606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16389" name="TextBox 15"/>
          <p:cNvSpPr txBox="1">
            <a:spLocks noChangeArrowheads="1"/>
          </p:cNvSpPr>
          <p:nvPr/>
        </p:nvSpPr>
        <p:spPr bwMode="auto">
          <a:xfrm>
            <a:off x="4462544" y="2774761"/>
            <a:ext cx="246062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graphicFrame>
        <p:nvGraphicFramePr>
          <p:cNvPr id="16390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7727522"/>
              </p:ext>
            </p:extLst>
          </p:nvPr>
        </p:nvGraphicFramePr>
        <p:xfrm>
          <a:off x="4689556" y="2465198"/>
          <a:ext cx="1855788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2" r:id="rId10" imgW="1853345" imgH="2121592" progId="Excel.Chart.8">
                  <p:embed/>
                </p:oleObj>
              </mc:Choice>
              <mc:Fallback>
                <p:oleObj r:id="rId10" imgW="1853345" imgH="212159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556" y="2465198"/>
                        <a:ext cx="1855788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TextBox 20"/>
          <p:cNvSpPr txBox="1">
            <a:spLocks noChangeArrowheads="1"/>
          </p:cNvSpPr>
          <p:nvPr/>
        </p:nvSpPr>
        <p:spPr bwMode="auto">
          <a:xfrm>
            <a:off x="6186569" y="2776348"/>
            <a:ext cx="24606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graphicFrame>
        <p:nvGraphicFramePr>
          <p:cNvPr id="16392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832014"/>
              </p:ext>
            </p:extLst>
          </p:nvPr>
        </p:nvGraphicFramePr>
        <p:xfrm>
          <a:off x="6323094" y="2465198"/>
          <a:ext cx="1855787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3" r:id="rId13" imgW="1853345" imgH="2121592" progId="Excel.Chart.8">
                  <p:embed/>
                </p:oleObj>
              </mc:Choice>
              <mc:Fallback>
                <p:oleObj r:id="rId13" imgW="1853345" imgH="212159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3094" y="2465198"/>
                        <a:ext cx="1855787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TextBox 24"/>
          <p:cNvSpPr txBox="1">
            <a:spLocks noChangeArrowheads="1"/>
          </p:cNvSpPr>
          <p:nvPr/>
        </p:nvSpPr>
        <p:spPr bwMode="auto">
          <a:xfrm>
            <a:off x="7805819" y="2774761"/>
            <a:ext cx="246062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082965" y="2449960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Bread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704903" y="2460728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Chocolate / Sweets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207531" y="2460728"/>
            <a:ext cx="1365920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Deli/</a:t>
            </a:r>
          </a:p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Processed Meat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964868" y="2460728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Breakfast Cereal</a:t>
            </a:r>
          </a:p>
        </p:txBody>
      </p:sp>
      <p:pic>
        <p:nvPicPr>
          <p:cNvPr id="16406" name="Picture 6" descr="M:\GETTY IMAGE  Pics &amp; logos\FOOD COOKING EATING SOFT DRINKS\cereal and breakfast pics\bowl of cereal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856" y="1647636"/>
            <a:ext cx="1066800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7" name="Picture 8" descr="M:\GETTY IMAGE  Pics &amp; logos\FOOD COOKING EATING SOFT DRINKS\Food &amp; beverages\Sweets &amp; Choc\groups\kiddie 3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2606" y="1644461"/>
            <a:ext cx="104775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8" name="Picture 10" descr="M:\GETTY IMAGE  Pics &amp; logos\FOOD COOKING EATING SOFT DRINKS\FOOD\Bread.jp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819" y="1600011"/>
            <a:ext cx="1003300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09" name="TextBox 49"/>
          <p:cNvSpPr txBox="1">
            <a:spLocks noChangeArrowheads="1"/>
          </p:cNvSpPr>
          <p:nvPr/>
        </p:nvSpPr>
        <p:spPr bwMode="auto">
          <a:xfrm>
            <a:off x="2162256" y="2782698"/>
            <a:ext cx="769938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(412)</a:t>
            </a:r>
          </a:p>
        </p:txBody>
      </p:sp>
      <p:sp>
        <p:nvSpPr>
          <p:cNvPr id="16410" name="TextBox 50"/>
          <p:cNvSpPr txBox="1">
            <a:spLocks noChangeArrowheads="1"/>
          </p:cNvSpPr>
          <p:nvPr/>
        </p:nvSpPr>
        <p:spPr bwMode="auto">
          <a:xfrm>
            <a:off x="3784681" y="2776348"/>
            <a:ext cx="771525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(357)</a:t>
            </a:r>
          </a:p>
        </p:txBody>
      </p:sp>
      <p:sp>
        <p:nvSpPr>
          <p:cNvPr id="16411" name="TextBox 51"/>
          <p:cNvSpPr txBox="1">
            <a:spLocks noChangeArrowheads="1"/>
          </p:cNvSpPr>
          <p:nvPr/>
        </p:nvSpPr>
        <p:spPr bwMode="auto">
          <a:xfrm>
            <a:off x="5508706" y="2776348"/>
            <a:ext cx="771525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(352)</a:t>
            </a:r>
          </a:p>
        </p:txBody>
      </p:sp>
      <p:sp>
        <p:nvSpPr>
          <p:cNvPr id="16412" name="TextBox 53"/>
          <p:cNvSpPr txBox="1">
            <a:spLocks noChangeArrowheads="1"/>
          </p:cNvSpPr>
          <p:nvPr/>
        </p:nvSpPr>
        <p:spPr bwMode="auto">
          <a:xfrm>
            <a:off x="7034294" y="2782698"/>
            <a:ext cx="7715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(403)</a:t>
            </a:r>
          </a:p>
        </p:txBody>
      </p:sp>
      <p:pic>
        <p:nvPicPr>
          <p:cNvPr id="16413" name="Picture 2" descr="M:\GETTY IMAGE  Pics &amp; logos\FOOD COOKING EATING SOFT DRINKS\FOOD\Precooked ham.jp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556" y="1650811"/>
            <a:ext cx="1122363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Rectangle 95"/>
          <p:cNvSpPr/>
          <p:nvPr/>
        </p:nvSpPr>
        <p:spPr>
          <a:xfrm>
            <a:off x="6956506" y="3846323"/>
            <a:ext cx="1201738" cy="563563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16415" name="TextBox 58"/>
          <p:cNvSpPr txBox="1">
            <a:spLocks noChangeArrowheads="1"/>
          </p:cNvSpPr>
          <p:nvPr/>
        </p:nvSpPr>
        <p:spPr bwMode="auto">
          <a:xfrm>
            <a:off x="181056" y="2903348"/>
            <a:ext cx="1601788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/>
              <a:t>Regular </a:t>
            </a:r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600" dirty="0"/>
          </a:p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 smtClean="0"/>
              <a:t>Own-</a:t>
            </a:r>
            <a:endParaRPr lang="en-IE" sz="1200" dirty="0"/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981950" y="5180994"/>
            <a:ext cx="6254346" cy="3917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GB" sz="1400" dirty="0" smtClean="0">
                <a:solidFill>
                  <a:schemeClr val="tx1"/>
                </a:solidFill>
              </a:rPr>
              <a:t>A </a:t>
            </a:r>
            <a:r>
              <a:rPr lang="en-GB" sz="1400" dirty="0">
                <a:solidFill>
                  <a:schemeClr val="tx1"/>
                </a:solidFill>
              </a:rPr>
              <a:t>significant movement towards </a:t>
            </a:r>
            <a:r>
              <a:rPr lang="en-GB" sz="1400" dirty="0" smtClean="0">
                <a:solidFill>
                  <a:schemeClr val="tx1"/>
                </a:solidFill>
              </a:rPr>
              <a:t>own-brand evident on breakfast cereal.</a:t>
            </a:r>
            <a:endParaRPr lang="en-I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9780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" y="186991"/>
            <a:ext cx="8345514" cy="526113"/>
          </a:xfrm>
        </p:spPr>
        <p:txBody>
          <a:bodyPr lIns="80165" tIns="40083" rIns="80165" bIns="40083">
            <a:normAutofit fontScale="90000"/>
          </a:bodyPr>
          <a:lstStyle/>
          <a:p>
            <a:pPr algn="l">
              <a:defRPr/>
            </a:pPr>
            <a:r>
              <a:rPr lang="en-IE" sz="2400" dirty="0"/>
              <a:t>Categories where brands </a:t>
            </a:r>
            <a:r>
              <a:rPr lang="en-IE" sz="2400" dirty="0" smtClean="0"/>
              <a:t>are still Strong – </a:t>
            </a:r>
            <a:r>
              <a:rPr lang="en-IE" sz="2400" dirty="0"/>
              <a:t>2</a:t>
            </a:r>
            <a:r>
              <a:rPr lang="en-IE" sz="2700" dirty="0">
                <a:solidFill>
                  <a:srgbClr val="FF0000"/>
                </a:solidFill>
              </a:rPr>
              <a:t/>
            </a:r>
            <a:br>
              <a:rPr lang="en-IE" sz="2700" dirty="0">
                <a:solidFill>
                  <a:srgbClr val="FF0000"/>
                </a:solidFill>
              </a:rPr>
            </a:br>
            <a:r>
              <a:rPr lang="en-IE" sz="1600" dirty="0">
                <a:solidFill>
                  <a:schemeClr val="bg1">
                    <a:lumMod val="65000"/>
                  </a:schemeClr>
                </a:solidFill>
              </a:rPr>
              <a:t>Base: Buyers of each category</a:t>
            </a:r>
            <a:endParaRPr lang="en-IE" sz="1600" dirty="0">
              <a:solidFill>
                <a:srgbClr val="FF0000"/>
              </a:solidFill>
            </a:endParaRPr>
          </a:p>
        </p:txBody>
      </p:sp>
      <p:pic>
        <p:nvPicPr>
          <p:cNvPr id="17411" name="Picture 12" descr="M:\GETTY IMAGE  Pics &amp; logos\FOOD COOKING EATING SOFT DRINKS\Frozen Mea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650" y="1474788"/>
            <a:ext cx="87471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M:\GETTY IMAGE  Pics &amp; logos\FOOD COOKING EATING SOFT DRINKS\DRINKING TEA COFFEE\cup of coffe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1509713"/>
            <a:ext cx="1008062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3" descr="M:\GETTY IMAGE  Pics &amp; logos\ALCOHOL\Alcohol logos\Beer\Pint of Beer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988" y="1470025"/>
            <a:ext cx="455612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414" name="Chart 66"/>
          <p:cNvGraphicFramePr>
            <a:graphicFrameLocks/>
          </p:cNvGraphicFramePr>
          <p:nvPr/>
        </p:nvGraphicFramePr>
        <p:xfrm>
          <a:off x="5224463" y="2309813"/>
          <a:ext cx="1855787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9" r:id="rId7" imgW="1853345" imgH="2127688" progId="Excel.Chart.8">
                  <p:embed/>
                </p:oleObj>
              </mc:Choice>
              <mc:Fallback>
                <p:oleObj r:id="rId7" imgW="1853345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463" y="2309813"/>
                        <a:ext cx="1855787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Chart 67"/>
          <p:cNvGraphicFramePr>
            <a:graphicFrameLocks/>
          </p:cNvGraphicFramePr>
          <p:nvPr/>
        </p:nvGraphicFramePr>
        <p:xfrm>
          <a:off x="2611438" y="2309813"/>
          <a:ext cx="1855787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0" r:id="rId10" imgW="1859441" imgH="2127688" progId="Excel.Chart.8">
                  <p:embed/>
                </p:oleObj>
              </mc:Choice>
              <mc:Fallback>
                <p:oleObj r:id="rId10" imgW="1859441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2309813"/>
                        <a:ext cx="1855787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Chart 68"/>
          <p:cNvGraphicFramePr>
            <a:graphicFrameLocks/>
          </p:cNvGraphicFramePr>
          <p:nvPr/>
        </p:nvGraphicFramePr>
        <p:xfrm>
          <a:off x="3803650" y="2309813"/>
          <a:ext cx="1857375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1" r:id="rId13" imgW="1859441" imgH="2127688" progId="Excel.Chart.8">
                  <p:embed/>
                </p:oleObj>
              </mc:Choice>
              <mc:Fallback>
                <p:oleObj r:id="rId13" imgW="1859441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309813"/>
                        <a:ext cx="1857375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Chart 70"/>
          <p:cNvGraphicFramePr>
            <a:graphicFrameLocks/>
          </p:cNvGraphicFramePr>
          <p:nvPr/>
        </p:nvGraphicFramePr>
        <p:xfrm>
          <a:off x="6540500" y="2309813"/>
          <a:ext cx="1855788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2" r:id="rId16" imgW="1853345" imgH="2127688" progId="Excel.Chart.8">
                  <p:embed/>
                </p:oleObj>
              </mc:Choice>
              <mc:Fallback>
                <p:oleObj r:id="rId16" imgW="1853345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2309813"/>
                        <a:ext cx="1855788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Chart 71"/>
          <p:cNvGraphicFramePr>
            <a:graphicFrameLocks/>
          </p:cNvGraphicFramePr>
          <p:nvPr/>
        </p:nvGraphicFramePr>
        <p:xfrm>
          <a:off x="1266825" y="2309813"/>
          <a:ext cx="1855788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3" r:id="rId19" imgW="1853345" imgH="2127688" progId="Excel.Chart.8">
                  <p:embed/>
                </p:oleObj>
              </mc:Choice>
              <mc:Fallback>
                <p:oleObj r:id="rId19" imgW="1853345" imgH="21276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2309813"/>
                        <a:ext cx="1855788" cy="212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9" name="TextBox 72"/>
          <p:cNvSpPr txBox="1">
            <a:spLocks noChangeArrowheads="1"/>
          </p:cNvSpPr>
          <p:nvPr/>
        </p:nvSpPr>
        <p:spPr bwMode="auto">
          <a:xfrm>
            <a:off x="2578100" y="2620963"/>
            <a:ext cx="24606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17420" name="TextBox 73"/>
          <p:cNvSpPr txBox="1">
            <a:spLocks noChangeArrowheads="1"/>
          </p:cNvSpPr>
          <p:nvPr/>
        </p:nvSpPr>
        <p:spPr bwMode="auto">
          <a:xfrm>
            <a:off x="3956050" y="2630488"/>
            <a:ext cx="246063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17421" name="TextBox 74"/>
          <p:cNvSpPr txBox="1">
            <a:spLocks noChangeArrowheads="1"/>
          </p:cNvSpPr>
          <p:nvPr/>
        </p:nvSpPr>
        <p:spPr bwMode="auto">
          <a:xfrm>
            <a:off x="5218113" y="2630488"/>
            <a:ext cx="2460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17422" name="TextBox 75"/>
          <p:cNvSpPr txBox="1">
            <a:spLocks noChangeArrowheads="1"/>
          </p:cNvSpPr>
          <p:nvPr/>
        </p:nvSpPr>
        <p:spPr bwMode="auto">
          <a:xfrm>
            <a:off x="6605588" y="2643188"/>
            <a:ext cx="246062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195440" y="2335572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Beer</a:t>
            </a:r>
          </a:p>
        </p:txBody>
      </p:sp>
      <p:sp>
        <p:nvSpPr>
          <p:cNvPr id="17426" name="TextBox 77"/>
          <p:cNvSpPr txBox="1">
            <a:spLocks noChangeArrowheads="1"/>
          </p:cNvSpPr>
          <p:nvPr/>
        </p:nvSpPr>
        <p:spPr bwMode="auto">
          <a:xfrm>
            <a:off x="8097838" y="2662238"/>
            <a:ext cx="2476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100"/>
              <a:t>%</a:t>
            </a:r>
          </a:p>
        </p:txBody>
      </p:sp>
      <p:sp>
        <p:nvSpPr>
          <p:cNvPr id="79" name="Rectangle 78"/>
          <p:cNvSpPr/>
          <p:nvPr/>
        </p:nvSpPr>
        <p:spPr>
          <a:xfrm>
            <a:off x="1921750" y="2332244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Fresh Meat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237723" y="2332244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Frozen Meat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576576" y="2343012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Baby Products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911533" y="2343012"/>
            <a:ext cx="1026236" cy="3237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100" b="1" dirty="0">
                <a:solidFill>
                  <a:schemeClr val="bg1"/>
                </a:solidFill>
              </a:rPr>
              <a:t>Tea / Coffee</a:t>
            </a:r>
          </a:p>
        </p:txBody>
      </p:sp>
      <p:pic>
        <p:nvPicPr>
          <p:cNvPr id="17439" name="Picture 5" descr="M:\GETTY IMAGE  Pics &amp; logos\FAMILY AND BABIES WITH MUM\baby food 3.jpg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363" y="1558925"/>
            <a:ext cx="1060450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40" name="Picture 11" descr="M:\GETTY IMAGE  Pics &amp; logos\FOOD COOKING EATING SOFT DRINKS\FOOD\fresh meat.jpg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775" y="1544638"/>
            <a:ext cx="1095375" cy="77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41" name="TextBox 86"/>
          <p:cNvSpPr txBox="1">
            <a:spLocks noChangeArrowheads="1"/>
          </p:cNvSpPr>
          <p:nvPr/>
        </p:nvSpPr>
        <p:spPr bwMode="auto">
          <a:xfrm>
            <a:off x="7327900" y="2670175"/>
            <a:ext cx="769938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(216)</a:t>
            </a:r>
          </a:p>
        </p:txBody>
      </p:sp>
      <p:sp>
        <p:nvSpPr>
          <p:cNvPr id="17442" name="TextBox 87"/>
          <p:cNvSpPr txBox="1">
            <a:spLocks noChangeArrowheads="1"/>
          </p:cNvSpPr>
          <p:nvPr/>
        </p:nvSpPr>
        <p:spPr bwMode="auto">
          <a:xfrm>
            <a:off x="1992313" y="2660650"/>
            <a:ext cx="771525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(369)</a:t>
            </a:r>
          </a:p>
        </p:txBody>
      </p:sp>
      <p:sp>
        <p:nvSpPr>
          <p:cNvPr id="17443" name="TextBox 88"/>
          <p:cNvSpPr txBox="1">
            <a:spLocks noChangeArrowheads="1"/>
          </p:cNvSpPr>
          <p:nvPr/>
        </p:nvSpPr>
        <p:spPr bwMode="auto">
          <a:xfrm>
            <a:off x="3308350" y="2662238"/>
            <a:ext cx="7715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(249)</a:t>
            </a:r>
          </a:p>
        </p:txBody>
      </p:sp>
      <p:sp>
        <p:nvSpPr>
          <p:cNvPr id="17444" name="TextBox 89"/>
          <p:cNvSpPr txBox="1">
            <a:spLocks noChangeArrowheads="1"/>
          </p:cNvSpPr>
          <p:nvPr/>
        </p:nvSpPr>
        <p:spPr bwMode="auto">
          <a:xfrm>
            <a:off x="4614863" y="2667000"/>
            <a:ext cx="771525" cy="22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(95)</a:t>
            </a:r>
          </a:p>
        </p:txBody>
      </p:sp>
      <p:sp>
        <p:nvSpPr>
          <p:cNvPr id="17445" name="TextBox 90"/>
          <p:cNvSpPr txBox="1">
            <a:spLocks noChangeArrowheads="1"/>
          </p:cNvSpPr>
          <p:nvPr/>
        </p:nvSpPr>
        <p:spPr bwMode="auto">
          <a:xfrm>
            <a:off x="5949950" y="2671763"/>
            <a:ext cx="771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900"/>
              <a:t>(415)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468813" y="3702050"/>
            <a:ext cx="950912" cy="563563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98" name="Rectangle 97"/>
          <p:cNvSpPr/>
          <p:nvPr/>
        </p:nvSpPr>
        <p:spPr>
          <a:xfrm>
            <a:off x="5824538" y="3702050"/>
            <a:ext cx="950912" cy="563563"/>
          </a:xfrm>
          <a:prstGeom prst="rect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17448" name="TextBox 57"/>
          <p:cNvSpPr txBox="1">
            <a:spLocks noChangeArrowheads="1"/>
          </p:cNvSpPr>
          <p:nvPr/>
        </p:nvSpPr>
        <p:spPr bwMode="auto">
          <a:xfrm>
            <a:off x="12700" y="2711450"/>
            <a:ext cx="1601788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/>
              <a:t>Regular </a:t>
            </a:r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600" dirty="0"/>
          </a:p>
          <a:p>
            <a:pPr eaLnBrk="1" hangingPunct="1"/>
            <a:endParaRPr lang="en-IE" sz="1200" dirty="0"/>
          </a:p>
          <a:p>
            <a:pPr eaLnBrk="1" hangingPunct="1"/>
            <a:r>
              <a:rPr lang="en-IE" sz="1200" dirty="0" smtClean="0"/>
              <a:t>Own- </a:t>
            </a:r>
            <a:endParaRPr lang="en-IE" sz="1200" dirty="0"/>
          </a:p>
          <a:p>
            <a:pPr eaLnBrk="1" hangingPunct="1"/>
            <a:r>
              <a:rPr lang="en-IE" sz="1200" dirty="0"/>
              <a:t>brand</a:t>
            </a:r>
          </a:p>
          <a:p>
            <a:pPr eaLnBrk="1" hangingPunct="1"/>
            <a:endParaRPr lang="en-IE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918044" y="5082676"/>
            <a:ext cx="7303632" cy="3917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GB" sz="1400" dirty="0" smtClean="0">
                <a:solidFill>
                  <a:schemeClr val="tx1"/>
                </a:solidFill>
              </a:rPr>
              <a:t>Significant </a:t>
            </a:r>
            <a:r>
              <a:rPr lang="en-GB" sz="1400" dirty="0">
                <a:solidFill>
                  <a:schemeClr val="tx1"/>
                </a:solidFill>
              </a:rPr>
              <a:t>movement towards </a:t>
            </a:r>
            <a:r>
              <a:rPr lang="en-GB" sz="1400" dirty="0" smtClean="0">
                <a:solidFill>
                  <a:schemeClr val="tx1"/>
                </a:solidFill>
              </a:rPr>
              <a:t>own-brand is also evident in baby </a:t>
            </a:r>
            <a:r>
              <a:rPr lang="en-GB" sz="1400" dirty="0">
                <a:solidFill>
                  <a:schemeClr val="tx1"/>
                </a:solidFill>
              </a:rPr>
              <a:t>products and </a:t>
            </a:r>
            <a:r>
              <a:rPr lang="en-GB" sz="1400" dirty="0" smtClean="0">
                <a:solidFill>
                  <a:schemeClr val="tx1"/>
                </a:solidFill>
              </a:rPr>
              <a:t>tea/coffee.</a:t>
            </a:r>
            <a:endParaRPr lang="en-IE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0888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>
          <a:xfrm>
            <a:off x="0" y="186991"/>
            <a:ext cx="8358214" cy="5261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65" tIns="40083" rIns="80165" bIns="40083" numCol="1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sz="2200" dirty="0" smtClean="0">
                <a:latin typeface="Arial" charset="0"/>
                <a:cs typeface="Arial" charset="0"/>
              </a:rPr>
              <a:t>Highlights of the most significant </a:t>
            </a:r>
            <a:r>
              <a:rPr lang="en-GB" sz="2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changes in favour </a:t>
            </a:r>
            <a:r>
              <a:rPr lang="en-GB" sz="2200" dirty="0" smtClean="0">
                <a:latin typeface="Arial" charset="0"/>
                <a:cs typeface="Arial" charset="0"/>
              </a:rPr>
              <a:t>of </a:t>
            </a:r>
            <a:br>
              <a:rPr lang="en-GB" sz="2200" dirty="0" smtClean="0">
                <a:latin typeface="Arial" charset="0"/>
                <a:cs typeface="Arial" charset="0"/>
              </a:rPr>
            </a:br>
            <a:r>
              <a:rPr lang="en-GB" sz="2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Own-Brand</a:t>
            </a:r>
            <a:endParaRPr lang="en-IE" sz="22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8435" name="Chart 4"/>
          <p:cNvGraphicFramePr>
            <a:graphicFrameLocks/>
          </p:cNvGraphicFramePr>
          <p:nvPr/>
        </p:nvGraphicFramePr>
        <p:xfrm>
          <a:off x="4808538" y="1511300"/>
          <a:ext cx="3859212" cy="506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r:id="rId4" imgW="3859102" imgH="5060119" progId="Excel.Chart.8">
                  <p:embed/>
                </p:oleObj>
              </mc:Choice>
              <mc:Fallback>
                <p:oleObj r:id="rId4" imgW="3859102" imgH="5060119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38" y="1511300"/>
                        <a:ext cx="3859212" cy="506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59718" y="1414110"/>
            <a:ext cx="2279273" cy="573391"/>
          </a:xfrm>
          <a:prstGeom prst="rect">
            <a:avLst/>
          </a:prstGeom>
          <a:solidFill>
            <a:srgbClr val="CF006F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lIns="80165" tIns="40083" rIns="80165" bIns="40083">
            <a:spAutoFit/>
          </a:bodyPr>
          <a:lstStyle/>
          <a:p>
            <a:pPr algn="ctr">
              <a:defRPr/>
            </a:pPr>
            <a:r>
              <a:rPr lang="en-IE" sz="1600" b="1" dirty="0">
                <a:solidFill>
                  <a:schemeClr val="bg1"/>
                </a:solidFill>
              </a:rPr>
              <a:t>In Favour of </a:t>
            </a:r>
            <a:r>
              <a:rPr lang="en-IE" sz="1600" b="1" dirty="0" smtClean="0">
                <a:solidFill>
                  <a:schemeClr val="bg1"/>
                </a:solidFill>
              </a:rPr>
              <a:t>Own-Brand</a:t>
            </a:r>
            <a:endParaRPr lang="en-IE" sz="16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IE" sz="1600" b="1" dirty="0">
                <a:solidFill>
                  <a:schemeClr val="bg1"/>
                </a:solidFill>
              </a:rPr>
              <a:t>%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7513" y="2147888"/>
          <a:ext cx="2409825" cy="42433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9825"/>
              </a:tblGrid>
              <a:tr h="7072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500" b="1" u="none" strike="noStrike" dirty="0">
                          <a:effectLst/>
                        </a:rPr>
                        <a:t>Soft drinks</a:t>
                      </a:r>
                      <a:endParaRPr lang="en-GB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52" marR="8152" marT="863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72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500" b="1" u="none" strike="noStrike">
                          <a:effectLst/>
                        </a:rPr>
                        <a:t>Juice</a:t>
                      </a:r>
                      <a:endParaRPr lang="en-GB" sz="15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52" marR="8152" marT="863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72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500" b="1" u="none" strike="noStrike">
                          <a:effectLst/>
                        </a:rPr>
                        <a:t>Biscuits</a:t>
                      </a:r>
                      <a:endParaRPr lang="en-GB" sz="15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52" marR="8152" marT="863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72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500" b="1" u="none" strike="noStrike">
                          <a:effectLst/>
                        </a:rPr>
                        <a:t>Baby products</a:t>
                      </a:r>
                      <a:endParaRPr lang="en-GB" sz="15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52" marR="8152" marT="863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72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500" b="1" u="none" strike="noStrike">
                          <a:effectLst/>
                        </a:rPr>
                        <a:t>Breakfast cereal</a:t>
                      </a:r>
                      <a:endParaRPr lang="en-GB" sz="1500" b="1" i="0" u="none" strike="noStrike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52" marR="8152" marT="863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72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500" b="1" u="none" strike="noStrike" dirty="0">
                          <a:effectLst/>
                        </a:rPr>
                        <a:t>Tea/coffee</a:t>
                      </a:r>
                      <a:endParaRPr lang="en-GB" sz="15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8152" marR="8152" marT="863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26744" y="1412277"/>
            <a:ext cx="2279273" cy="573391"/>
          </a:xfrm>
          <a:prstGeom prst="rect">
            <a:avLst/>
          </a:prstGeom>
          <a:solidFill>
            <a:srgbClr val="008D8F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lIns="80165" tIns="40083" rIns="80165" bIns="40083">
            <a:spAutoFit/>
          </a:bodyPr>
          <a:lstStyle/>
          <a:p>
            <a:pPr algn="ctr">
              <a:defRPr/>
            </a:pPr>
            <a:r>
              <a:rPr lang="en-IE" sz="1600" b="1" dirty="0">
                <a:solidFill>
                  <a:schemeClr val="bg1"/>
                </a:solidFill>
              </a:rPr>
              <a:t>In Favour of Brands</a:t>
            </a:r>
          </a:p>
          <a:p>
            <a:pPr algn="ctr">
              <a:defRPr/>
            </a:pPr>
            <a:r>
              <a:rPr lang="en-IE" sz="1600" b="1" dirty="0">
                <a:solidFill>
                  <a:schemeClr val="bg1"/>
                </a:solidFill>
              </a:rPr>
              <a:t>%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837113" y="1397000"/>
            <a:ext cx="0" cy="50609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50" name="TextBox 10"/>
          <p:cNvSpPr txBox="1">
            <a:spLocks noChangeArrowheads="1"/>
          </p:cNvSpPr>
          <p:nvPr/>
        </p:nvSpPr>
        <p:spPr bwMode="auto">
          <a:xfrm>
            <a:off x="3249613" y="2605088"/>
            <a:ext cx="952500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10100">
                <a:solidFill>
                  <a:srgbClr val="008D8F"/>
                </a:solidFill>
              </a:rPr>
              <a:t>?</a:t>
            </a:r>
          </a:p>
        </p:txBody>
      </p:sp>
      <p:sp>
        <p:nvSpPr>
          <p:cNvPr id="18451" name="TextBox 8"/>
          <p:cNvSpPr txBox="1">
            <a:spLocks noChangeArrowheads="1"/>
          </p:cNvSpPr>
          <p:nvPr/>
        </p:nvSpPr>
        <p:spPr bwMode="auto">
          <a:xfrm>
            <a:off x="2703513" y="4432300"/>
            <a:ext cx="1971675" cy="1558925"/>
          </a:xfrm>
          <a:prstGeom prst="rect">
            <a:avLst/>
          </a:prstGeom>
          <a:solidFill>
            <a:srgbClr val="08C9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sz="2100" dirty="0">
                <a:solidFill>
                  <a:schemeClr val="bg1"/>
                </a:solidFill>
              </a:rPr>
              <a:t>No</a:t>
            </a:r>
            <a:r>
              <a:rPr lang="en-GB" dirty="0">
                <a:solidFill>
                  <a:schemeClr val="bg1"/>
                </a:solidFill>
              </a:rPr>
              <a:t> categories show a shift towards buying </a:t>
            </a:r>
            <a:r>
              <a:rPr lang="en-GB" sz="2100" dirty="0">
                <a:solidFill>
                  <a:schemeClr val="bg1"/>
                </a:solidFill>
              </a:rPr>
              <a:t>more branded </a:t>
            </a:r>
            <a:r>
              <a:rPr lang="en-GB" dirty="0">
                <a:solidFill>
                  <a:schemeClr val="bg1"/>
                </a:solidFill>
              </a:rPr>
              <a:t>goods.</a:t>
            </a:r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2931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2780928"/>
            <a:ext cx="7000924" cy="792088"/>
          </a:xfrm>
          <a:prstGeom prst="rect">
            <a:avLst/>
          </a:prstGeom>
          <a:solidFill>
            <a:srgbClr val="99CC00"/>
          </a:solidFill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latin typeface="Calibri" pitchFamily="34" charset="0"/>
                <a:cs typeface="Arial" charset="0"/>
              </a:rPr>
              <a:t>Research Background </a:t>
            </a:r>
            <a:br>
              <a:rPr lang="en-GB" sz="3200" b="1" dirty="0" smtClean="0">
                <a:latin typeface="Calibri" pitchFamily="34" charset="0"/>
                <a:cs typeface="Arial" charset="0"/>
              </a:rPr>
            </a:br>
            <a:r>
              <a:rPr lang="en-GB" sz="3200" b="1" dirty="0" smtClean="0">
                <a:latin typeface="Calibri" pitchFamily="34" charset="0"/>
                <a:cs typeface="Arial" charset="0"/>
              </a:rPr>
              <a:t>and Methodology</a:t>
            </a:r>
          </a:p>
        </p:txBody>
      </p:sp>
    </p:spTree>
    <p:extLst>
      <p:ext uri="{BB962C8B-B14F-4D97-AF65-F5344CB8AC3E}">
        <p14:creationId xmlns:p14="http://schemas.microsoft.com/office/powerpoint/2010/main" val="219219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378399" y="4953000"/>
            <a:ext cx="8502075" cy="1500335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ClrTx/>
              <a:buFont typeface="Wingdings" pitchFamily="2" charset="2"/>
              <a:buChar char="§"/>
            </a:pPr>
            <a:r>
              <a:rPr lang="en-GB" sz="1600" b="0" dirty="0" smtClean="0">
                <a:latin typeface="Arial" charset="0"/>
                <a:cs typeface="Arial" charset="0"/>
              </a:rPr>
              <a:t>The research was conducted face-to-face using CAPI interviewing with 1,012 adults 16+.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GB" sz="1600" b="0" dirty="0" smtClean="0">
                <a:latin typeface="Arial" charset="0"/>
                <a:cs typeface="Arial" charset="0"/>
              </a:rPr>
              <a:t>To ensure that the data is nationally representative, quotas were applied on the basis of age, gender and social class.</a:t>
            </a:r>
          </a:p>
          <a:p>
            <a:pPr>
              <a:buClrTx/>
              <a:buFont typeface="Wingdings" pitchFamily="2" charset="2"/>
              <a:buChar char="§"/>
            </a:pPr>
            <a:r>
              <a:rPr lang="en-GB" sz="1600" b="0" dirty="0" smtClean="0">
                <a:latin typeface="Arial" charset="0"/>
                <a:cs typeface="Arial" charset="0"/>
              </a:rPr>
              <a:t>Interviewing was conducted  from </a:t>
            </a:r>
            <a:r>
              <a:rPr lang="en-IE" sz="1600" b="0" dirty="0" smtClean="0">
                <a:latin typeface="Arial" charset="0"/>
                <a:cs typeface="Arial" charset="0"/>
              </a:rPr>
              <a:t>6</a:t>
            </a:r>
            <a:r>
              <a:rPr lang="en-IE" sz="1600" b="0" baseline="30000" dirty="0" smtClean="0">
                <a:latin typeface="Arial" charset="0"/>
                <a:cs typeface="Arial" charset="0"/>
              </a:rPr>
              <a:t>th</a:t>
            </a:r>
            <a:r>
              <a:rPr lang="en-IE" sz="1600" b="0" dirty="0" smtClean="0">
                <a:latin typeface="Arial" charset="0"/>
                <a:cs typeface="Arial" charset="0"/>
              </a:rPr>
              <a:t> – 19</a:t>
            </a:r>
            <a:r>
              <a:rPr lang="en-IE" sz="1600" b="0" baseline="30000" dirty="0" smtClean="0">
                <a:latin typeface="Arial" charset="0"/>
                <a:cs typeface="Arial" charset="0"/>
              </a:rPr>
              <a:t>th</a:t>
            </a:r>
            <a:r>
              <a:rPr lang="en-IE" sz="1600" b="0" dirty="0" smtClean="0">
                <a:latin typeface="Arial" charset="0"/>
                <a:cs typeface="Arial" charset="0"/>
              </a:rPr>
              <a:t> June 2013</a:t>
            </a:r>
            <a:r>
              <a:rPr lang="en-GB" sz="1600" b="0" dirty="0" smtClean="0">
                <a:latin typeface="Arial" charset="0"/>
                <a:cs typeface="Arial" charset="0"/>
              </a:rPr>
              <a:t>.</a:t>
            </a:r>
            <a:endParaRPr lang="en-US" sz="1600" b="0" dirty="0" smtClean="0">
              <a:latin typeface="Arial" charset="0"/>
              <a:cs typeface="Arial" charset="0"/>
            </a:endParaRPr>
          </a:p>
        </p:txBody>
      </p:sp>
      <p:sp>
        <p:nvSpPr>
          <p:cNvPr id="20484" name="Title 2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GB" sz="2200" dirty="0" smtClean="0">
                <a:latin typeface="Arial" charset="0"/>
                <a:cs typeface="Arial" charset="0"/>
              </a:rPr>
              <a:t>A.  Research Background and Methodology</a:t>
            </a:r>
            <a:endParaRPr lang="en-US" sz="2200" dirty="0" smtClean="0">
              <a:latin typeface="Arial" charset="0"/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77850" y="1462088"/>
            <a:ext cx="1349375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Nov/Dec 2007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2884488" y="1462088"/>
            <a:ext cx="1338262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Aug 2008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5041900" y="1462088"/>
            <a:ext cx="1243013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Nov/Dec 2008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366713" y="2678113"/>
            <a:ext cx="1771650" cy="60166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Nov/Dec 2009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2668588" y="2678113"/>
            <a:ext cx="1770062" cy="60166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June 2010</a:t>
            </a:r>
            <a:endParaRPr lang="en-US" sz="1600" dirty="0"/>
          </a:p>
        </p:txBody>
      </p:sp>
      <p:sp>
        <p:nvSpPr>
          <p:cNvPr id="10" name="Rounded Rectangle 9"/>
          <p:cNvSpPr/>
          <p:nvPr/>
        </p:nvSpPr>
        <p:spPr>
          <a:xfrm>
            <a:off x="4778375" y="2678113"/>
            <a:ext cx="1770063" cy="60166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 smtClean="0"/>
              <a:t>Nov/Dec </a:t>
            </a:r>
            <a:r>
              <a:rPr lang="en-GB" sz="1600" dirty="0"/>
              <a:t>2010</a:t>
            </a:r>
            <a:endParaRPr lang="en-US" sz="1600" dirty="0"/>
          </a:p>
        </p:txBody>
      </p:sp>
      <p:cxnSp>
        <p:nvCxnSpPr>
          <p:cNvPr id="12" name="Straight Arrow Connector 11"/>
          <p:cNvCxnSpPr>
            <a:stCxn id="5" idx="3"/>
            <a:endCxn id="6" idx="1"/>
          </p:cNvCxnSpPr>
          <p:nvPr/>
        </p:nvCxnSpPr>
        <p:spPr>
          <a:xfrm>
            <a:off x="1927225" y="1762125"/>
            <a:ext cx="957263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3"/>
            <a:endCxn id="7" idx="1"/>
          </p:cNvCxnSpPr>
          <p:nvPr/>
        </p:nvCxnSpPr>
        <p:spPr>
          <a:xfrm>
            <a:off x="4222750" y="1762125"/>
            <a:ext cx="819150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3"/>
            <a:endCxn id="10" idx="1"/>
          </p:cNvCxnSpPr>
          <p:nvPr/>
        </p:nvCxnSpPr>
        <p:spPr>
          <a:xfrm>
            <a:off x="4438650" y="2979738"/>
            <a:ext cx="339725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3"/>
            <a:endCxn id="9" idx="1"/>
          </p:cNvCxnSpPr>
          <p:nvPr/>
        </p:nvCxnSpPr>
        <p:spPr>
          <a:xfrm>
            <a:off x="2138363" y="2979738"/>
            <a:ext cx="530225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52" idx="3"/>
            <a:endCxn id="8" idx="1"/>
          </p:cNvCxnSpPr>
          <p:nvPr/>
        </p:nvCxnSpPr>
        <p:spPr>
          <a:xfrm flipH="1">
            <a:off x="366713" y="1762125"/>
            <a:ext cx="8101012" cy="1217613"/>
          </a:xfrm>
          <a:prstGeom prst="bentConnector5">
            <a:avLst>
              <a:gd name="adj1" fmla="val -2822"/>
              <a:gd name="adj2" fmla="val 50000"/>
              <a:gd name="adj3" fmla="val 102822"/>
            </a:avLst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71513" y="2070100"/>
            <a:ext cx="11620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Benchmark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5663" y="32908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4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57538" y="32908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5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157538" y="2070100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1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265738" y="2070100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2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265738" y="32908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6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961188" y="2678113"/>
            <a:ext cx="1770062" cy="60166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May/June 2011</a:t>
            </a:r>
            <a:endParaRPr lang="en-US" sz="1600" dirty="0"/>
          </a:p>
        </p:txBody>
      </p:sp>
      <p:cxnSp>
        <p:nvCxnSpPr>
          <p:cNvPr id="35" name="Straight Arrow Connector 34"/>
          <p:cNvCxnSpPr>
            <a:stCxn id="10" idx="3"/>
            <a:endCxn id="34" idx="1"/>
          </p:cNvCxnSpPr>
          <p:nvPr/>
        </p:nvCxnSpPr>
        <p:spPr>
          <a:xfrm>
            <a:off x="6548438" y="2979738"/>
            <a:ext cx="412750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448550" y="3290888"/>
            <a:ext cx="7953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7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7224713" y="1462088"/>
            <a:ext cx="1243012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May/June 2009</a:t>
            </a:r>
            <a:endParaRPr 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7450138" y="2070100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3</a:t>
            </a:r>
            <a:endParaRPr lang="en-US" sz="1400" dirty="0">
              <a:solidFill>
                <a:schemeClr val="accent3"/>
              </a:solidFill>
            </a:endParaRPr>
          </a:p>
        </p:txBody>
      </p:sp>
      <p:cxnSp>
        <p:nvCxnSpPr>
          <p:cNvPr id="56" name="Straight Arrow Connector 55"/>
          <p:cNvCxnSpPr>
            <a:stCxn id="7" idx="3"/>
            <a:endCxn id="52" idx="1"/>
          </p:cNvCxnSpPr>
          <p:nvPr/>
        </p:nvCxnSpPr>
        <p:spPr>
          <a:xfrm>
            <a:off x="6284913" y="1762125"/>
            <a:ext cx="939800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/>
          <p:cNvSpPr/>
          <p:nvPr/>
        </p:nvSpPr>
        <p:spPr>
          <a:xfrm>
            <a:off x="366713" y="3895725"/>
            <a:ext cx="1771650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 2011</a:t>
            </a:r>
            <a:endParaRPr lang="en-US" sz="1600" dirty="0"/>
          </a:p>
        </p:txBody>
      </p:sp>
      <p:sp>
        <p:nvSpPr>
          <p:cNvPr id="63" name="TextBox 62"/>
          <p:cNvSpPr txBox="1"/>
          <p:nvPr/>
        </p:nvSpPr>
        <p:spPr>
          <a:xfrm>
            <a:off x="855663" y="45100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8</a:t>
            </a:r>
            <a:endParaRPr lang="en-US" sz="1400" dirty="0">
              <a:solidFill>
                <a:schemeClr val="accent3"/>
              </a:solidFill>
            </a:endParaRPr>
          </a:p>
        </p:txBody>
      </p:sp>
      <p:cxnSp>
        <p:nvCxnSpPr>
          <p:cNvPr id="66" name="Shape 65"/>
          <p:cNvCxnSpPr>
            <a:stCxn id="34" idx="3"/>
            <a:endCxn id="62" idx="1"/>
          </p:cNvCxnSpPr>
          <p:nvPr/>
        </p:nvCxnSpPr>
        <p:spPr>
          <a:xfrm flipH="1">
            <a:off x="366713" y="2979738"/>
            <a:ext cx="8364537" cy="1216025"/>
          </a:xfrm>
          <a:prstGeom prst="bentConnector5">
            <a:avLst>
              <a:gd name="adj1" fmla="val -2733"/>
              <a:gd name="adj2" fmla="val 50000"/>
              <a:gd name="adj3" fmla="val 102733"/>
            </a:avLst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2711450" y="3895725"/>
            <a:ext cx="1771650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June 2012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3200400" y="4510088"/>
            <a:ext cx="79375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9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961188" y="3798888"/>
            <a:ext cx="2066925" cy="892175"/>
          </a:xfrm>
          <a:prstGeom prst="roundRect">
            <a:avLst/>
          </a:prstGeom>
          <a:noFill/>
          <a:ln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cxnSp>
        <p:nvCxnSpPr>
          <p:cNvPr id="47" name="Straight Arrow Connector 46"/>
          <p:cNvCxnSpPr>
            <a:stCxn id="62" idx="3"/>
            <a:endCxn id="36" idx="1"/>
          </p:cNvCxnSpPr>
          <p:nvPr/>
        </p:nvCxnSpPr>
        <p:spPr>
          <a:xfrm>
            <a:off x="2138363" y="4195763"/>
            <a:ext cx="57308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4778375" y="3895725"/>
            <a:ext cx="1771650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Nov 2012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5165725" y="4495800"/>
            <a:ext cx="893763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10</a:t>
            </a:r>
            <a:endParaRPr lang="en-US" sz="1400" dirty="0">
              <a:solidFill>
                <a:schemeClr val="accent3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4438650" y="4195763"/>
            <a:ext cx="339725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7108825" y="3944938"/>
            <a:ext cx="1771650" cy="6000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June 2013</a:t>
            </a:r>
            <a:endParaRPr lang="en-US" sz="1600" dirty="0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6535738" y="4195763"/>
            <a:ext cx="573087" cy="0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620000" y="4645025"/>
            <a:ext cx="8842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chemeClr val="accent3"/>
                </a:solidFill>
              </a:rPr>
              <a:t>Wave 11</a:t>
            </a:r>
            <a:endParaRPr lang="en-US" sz="1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60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0165" tIns="40083" rIns="80165" bIns="40083" numCol="1" compatLnSpc="1">
            <a:prstTxWarp prst="textNoShape">
              <a:avLst/>
            </a:prstTxWarp>
          </a:bodyPr>
          <a:lstStyle/>
          <a:p>
            <a:r>
              <a:rPr lang="en-IE" sz="2200" b="1" dirty="0" smtClean="0">
                <a:latin typeface="Arial" charset="0"/>
                <a:cs typeface="Arial" charset="0"/>
              </a:rPr>
              <a:t>Profile of Sample</a:t>
            </a:r>
            <a:r>
              <a:rPr lang="en-IE" dirty="0" smtClean="0">
                <a:latin typeface="Arial" charset="0"/>
                <a:cs typeface="Arial" charset="0"/>
              </a:rPr>
              <a:t/>
            </a:r>
            <a:br>
              <a:rPr lang="en-IE" dirty="0" smtClean="0">
                <a:latin typeface="Arial" charset="0"/>
                <a:cs typeface="Arial" charset="0"/>
              </a:rPr>
            </a:br>
            <a:r>
              <a:rPr lang="en-IE" sz="1400" dirty="0" smtClean="0">
                <a:solidFill>
                  <a:srgbClr val="58595B"/>
                </a:solidFill>
                <a:latin typeface="Arial" charset="0"/>
                <a:cs typeface="Arial" charset="0"/>
              </a:rPr>
              <a:t>Base: All Adults 16+ 1,012</a:t>
            </a:r>
          </a:p>
        </p:txBody>
      </p:sp>
      <p:graphicFrame>
        <p:nvGraphicFramePr>
          <p:cNvPr id="21507" name="Content Placeholder 3"/>
          <p:cNvGraphicFramePr>
            <a:graphicFrameLocks noGrp="1"/>
          </p:cNvGraphicFramePr>
          <p:nvPr>
            <p:ph idx="1"/>
          </p:nvPr>
        </p:nvGraphicFramePr>
        <p:xfrm>
          <a:off x="406400" y="1679575"/>
          <a:ext cx="83312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r:id="rId4" imgW="8327858" imgH="4627265" progId="Excel.Chart.8">
                  <p:embed/>
                </p:oleObj>
              </mc:Choice>
              <mc:Fallback>
                <p:oleObj r:id="rId4" imgW="8327858" imgH="4627265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679575"/>
                        <a:ext cx="8331200" cy="462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382588" y="2840038"/>
            <a:ext cx="739775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Male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Female</a:t>
            </a:r>
          </a:p>
          <a:p>
            <a:pPr algn="r" eaLnBrk="1" hangingPunct="1"/>
            <a:endParaRPr lang="en-IE" sz="1000"/>
          </a:p>
        </p:txBody>
      </p:sp>
      <p:sp>
        <p:nvSpPr>
          <p:cNvPr id="21509" name="TextBox 11"/>
          <p:cNvSpPr txBox="1">
            <a:spLocks noChangeArrowheads="1"/>
          </p:cNvSpPr>
          <p:nvPr/>
        </p:nvSpPr>
        <p:spPr bwMode="auto">
          <a:xfrm>
            <a:off x="1984375" y="2122488"/>
            <a:ext cx="801688" cy="376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16-24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25-34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35-49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50-64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65+</a:t>
            </a:r>
          </a:p>
        </p:txBody>
      </p:sp>
      <p:sp>
        <p:nvSpPr>
          <p:cNvPr id="21510" name="TextBox 12"/>
          <p:cNvSpPr txBox="1">
            <a:spLocks noChangeArrowheads="1"/>
          </p:cNvSpPr>
          <p:nvPr/>
        </p:nvSpPr>
        <p:spPr bwMode="auto">
          <a:xfrm>
            <a:off x="3524250" y="2336800"/>
            <a:ext cx="801688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Dublin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Rest of Leinster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Munster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Conn/ Ulster</a:t>
            </a:r>
          </a:p>
        </p:txBody>
      </p:sp>
      <p:sp>
        <p:nvSpPr>
          <p:cNvPr id="21511" name="TextBox 13"/>
          <p:cNvSpPr txBox="1">
            <a:spLocks noChangeArrowheads="1"/>
          </p:cNvSpPr>
          <p:nvPr/>
        </p:nvSpPr>
        <p:spPr bwMode="auto">
          <a:xfrm>
            <a:off x="5064125" y="2620963"/>
            <a:ext cx="801688" cy="34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ABC1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C2DE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F</a:t>
            </a: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6481763" y="2382838"/>
            <a:ext cx="923925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Working full time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Working part time</a:t>
            </a:r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Self-employed</a:t>
            </a:r>
          </a:p>
          <a:p>
            <a:pPr algn="r" eaLnBrk="1" hangingPunct="1"/>
            <a:r>
              <a:rPr lang="en-IE" sz="1000"/>
              <a:t>Un-employed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Home duties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Retired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Student</a:t>
            </a:r>
          </a:p>
        </p:txBody>
      </p:sp>
      <p:sp>
        <p:nvSpPr>
          <p:cNvPr id="21513" name="TextBox 6"/>
          <p:cNvSpPr txBox="1">
            <a:spLocks noChangeArrowheads="1"/>
          </p:cNvSpPr>
          <p:nvPr/>
        </p:nvSpPr>
        <p:spPr bwMode="auto">
          <a:xfrm>
            <a:off x="1246188" y="1520825"/>
            <a:ext cx="73818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 dirty="0"/>
              <a:t>Gender</a:t>
            </a:r>
          </a:p>
          <a:p>
            <a:pPr algn="ctr" eaLnBrk="1" hangingPunct="1"/>
            <a:r>
              <a:rPr lang="en-IE" sz="1000" dirty="0"/>
              <a:t>%</a:t>
            </a:r>
          </a:p>
        </p:txBody>
      </p:sp>
      <p:sp>
        <p:nvSpPr>
          <p:cNvPr id="21514" name="TextBox 16"/>
          <p:cNvSpPr txBox="1">
            <a:spLocks noChangeArrowheads="1"/>
          </p:cNvSpPr>
          <p:nvPr/>
        </p:nvSpPr>
        <p:spPr bwMode="auto">
          <a:xfrm>
            <a:off x="2786063" y="1520825"/>
            <a:ext cx="73818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/>
              <a:t>Age</a:t>
            </a:r>
          </a:p>
          <a:p>
            <a:pPr algn="ctr" eaLnBrk="1" hangingPunct="1"/>
            <a:r>
              <a:rPr lang="en-IE" sz="1000"/>
              <a:t>%</a:t>
            </a:r>
          </a:p>
        </p:txBody>
      </p:sp>
      <p:sp>
        <p:nvSpPr>
          <p:cNvPr id="21515" name="TextBox 17"/>
          <p:cNvSpPr txBox="1">
            <a:spLocks noChangeArrowheads="1"/>
          </p:cNvSpPr>
          <p:nvPr/>
        </p:nvSpPr>
        <p:spPr bwMode="auto">
          <a:xfrm>
            <a:off x="4325938" y="1520825"/>
            <a:ext cx="738187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/>
              <a:t>Region</a:t>
            </a:r>
          </a:p>
          <a:p>
            <a:pPr algn="ctr" eaLnBrk="1" hangingPunct="1"/>
            <a:r>
              <a:rPr lang="en-IE" sz="1000"/>
              <a:t>%</a:t>
            </a:r>
          </a:p>
        </p:txBody>
      </p:sp>
      <p:sp>
        <p:nvSpPr>
          <p:cNvPr id="21516" name="TextBox 18"/>
          <p:cNvSpPr txBox="1">
            <a:spLocks noChangeArrowheads="1"/>
          </p:cNvSpPr>
          <p:nvPr/>
        </p:nvSpPr>
        <p:spPr bwMode="auto">
          <a:xfrm>
            <a:off x="5865813" y="1520825"/>
            <a:ext cx="7397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/>
              <a:t>Class</a:t>
            </a:r>
          </a:p>
          <a:p>
            <a:pPr algn="ctr" eaLnBrk="1" hangingPunct="1"/>
            <a:r>
              <a:rPr lang="en-IE" sz="1000"/>
              <a:t>%</a:t>
            </a:r>
          </a:p>
        </p:txBody>
      </p:sp>
      <p:sp>
        <p:nvSpPr>
          <p:cNvPr id="21517" name="TextBox 19"/>
          <p:cNvSpPr txBox="1">
            <a:spLocks noChangeArrowheads="1"/>
          </p:cNvSpPr>
          <p:nvPr/>
        </p:nvSpPr>
        <p:spPr bwMode="auto">
          <a:xfrm>
            <a:off x="7281863" y="1366838"/>
            <a:ext cx="105410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000"/>
              <a:t>Employment Status</a:t>
            </a:r>
          </a:p>
          <a:p>
            <a:pPr algn="ctr" eaLnBrk="1" hangingPunct="1"/>
            <a:r>
              <a:rPr lang="en-IE" sz="100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4953624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Box 6"/>
          <p:cNvSpPr txBox="1">
            <a:spLocks noChangeArrowheads="1"/>
          </p:cNvSpPr>
          <p:nvPr/>
        </p:nvSpPr>
        <p:spPr bwMode="auto">
          <a:xfrm>
            <a:off x="1389063" y="1220787"/>
            <a:ext cx="1352550" cy="75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100" dirty="0"/>
              <a:t>Access the Internet</a:t>
            </a:r>
          </a:p>
          <a:p>
            <a:pPr algn="ctr" eaLnBrk="1" hangingPunct="1"/>
            <a:r>
              <a:rPr lang="en-IE" sz="1100" dirty="0"/>
              <a:t>(All Adults)</a:t>
            </a:r>
          </a:p>
          <a:p>
            <a:pPr algn="ctr" eaLnBrk="1" hangingPunct="1"/>
            <a:r>
              <a:rPr lang="en-IE" sz="1100" dirty="0"/>
              <a:t>%</a:t>
            </a:r>
          </a:p>
        </p:txBody>
      </p:sp>
      <p:sp>
        <p:nvSpPr>
          <p:cNvPr id="22536" name="TextBox 16"/>
          <p:cNvSpPr txBox="1">
            <a:spLocks noChangeArrowheads="1"/>
          </p:cNvSpPr>
          <p:nvPr/>
        </p:nvSpPr>
        <p:spPr bwMode="auto">
          <a:xfrm>
            <a:off x="2928938" y="1414262"/>
            <a:ext cx="13525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100" dirty="0"/>
              <a:t>Purchase Online</a:t>
            </a:r>
          </a:p>
          <a:p>
            <a:pPr algn="ctr" eaLnBrk="1" hangingPunct="1"/>
            <a:r>
              <a:rPr lang="en-IE" sz="1100" dirty="0"/>
              <a:t>(All Adults)</a:t>
            </a:r>
          </a:p>
          <a:p>
            <a:pPr algn="ctr" eaLnBrk="1" hangingPunct="1"/>
            <a:r>
              <a:rPr lang="en-IE" sz="1100" dirty="0"/>
              <a:t>%</a:t>
            </a:r>
          </a:p>
        </p:txBody>
      </p:sp>
      <p:sp>
        <p:nvSpPr>
          <p:cNvPr id="22537" name="TextBox 17"/>
          <p:cNvSpPr txBox="1">
            <a:spLocks noChangeArrowheads="1"/>
          </p:cNvSpPr>
          <p:nvPr/>
        </p:nvSpPr>
        <p:spPr bwMode="auto">
          <a:xfrm>
            <a:off x="4399304" y="1304925"/>
            <a:ext cx="135255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100" dirty="0"/>
              <a:t>Bank Online</a:t>
            </a:r>
          </a:p>
          <a:p>
            <a:pPr algn="ctr" eaLnBrk="1" hangingPunct="1"/>
            <a:r>
              <a:rPr lang="en-IE" sz="1100" dirty="0"/>
              <a:t>(All Adults)</a:t>
            </a:r>
          </a:p>
          <a:p>
            <a:pPr algn="ctr" eaLnBrk="1" hangingPunct="1"/>
            <a:r>
              <a:rPr lang="en-IE" sz="1100" dirty="0"/>
              <a:t>%</a:t>
            </a:r>
          </a:p>
        </p:txBody>
      </p:sp>
      <p:graphicFrame>
        <p:nvGraphicFramePr>
          <p:cNvPr id="22539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7721170"/>
              </p:ext>
            </p:extLst>
          </p:nvPr>
        </p:nvGraphicFramePr>
        <p:xfrm>
          <a:off x="5354638" y="1928813"/>
          <a:ext cx="3797300" cy="401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r:id="rId5" imgW="3798137" imgH="4017612" progId="Excel.Chart.8">
                  <p:embed/>
                </p:oleObj>
              </mc:Choice>
              <mc:Fallback>
                <p:oleObj r:id="rId5" imgW="3798137" imgH="401761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1928813"/>
                        <a:ext cx="3797300" cy="401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80165" tIns="40083" rIns="80165" bIns="40083">
            <a:normAutofit fontScale="90000"/>
          </a:bodyPr>
          <a:lstStyle/>
          <a:p>
            <a:pPr>
              <a:defRPr/>
            </a:pPr>
            <a:r>
              <a:rPr lang="en-IE" sz="2400" b="1" dirty="0" smtClean="0"/>
              <a:t>Profile of Sample</a:t>
            </a:r>
            <a:r>
              <a:rPr lang="en-IE" sz="2400" dirty="0" smtClean="0">
                <a:solidFill>
                  <a:schemeClr val="accent4"/>
                </a:solidFill>
              </a:rPr>
              <a:t/>
            </a:r>
            <a:br>
              <a:rPr lang="en-IE" sz="2400" dirty="0" smtClean="0">
                <a:solidFill>
                  <a:schemeClr val="accent4"/>
                </a:solidFill>
              </a:rPr>
            </a:br>
            <a:r>
              <a:rPr lang="en-IE" sz="1600" b="0" dirty="0">
                <a:solidFill>
                  <a:srgbClr val="58595B"/>
                </a:solidFill>
                <a:latin typeface="Arial" pitchFamily="34" charset="0"/>
                <a:cs typeface="Arial" pitchFamily="34" charset="0"/>
              </a:rPr>
              <a:t>Base: All Adults 16+ 1,012</a:t>
            </a:r>
          </a:p>
        </p:txBody>
      </p:sp>
      <p:graphicFrame>
        <p:nvGraphicFramePr>
          <p:cNvPr id="22531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812800" y="1744663"/>
          <a:ext cx="8331200" cy="462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r:id="rId8" imgW="8327858" imgH="4627265" progId="Excel.Chart.8">
                  <p:embed/>
                </p:oleObj>
              </mc:Choice>
              <mc:Fallback>
                <p:oleObj r:id="rId8" imgW="8327858" imgH="4627265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1744663"/>
                        <a:ext cx="8331200" cy="462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-153988" y="3379788"/>
            <a:ext cx="1543051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Yes – at home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Yes – at work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No access</a:t>
            </a:r>
          </a:p>
        </p:txBody>
      </p:sp>
      <p:sp>
        <p:nvSpPr>
          <p:cNvPr id="22533" name="TextBox 11"/>
          <p:cNvSpPr txBox="1">
            <a:spLocks noChangeArrowheads="1"/>
          </p:cNvSpPr>
          <p:nvPr/>
        </p:nvSpPr>
        <p:spPr bwMode="auto">
          <a:xfrm>
            <a:off x="2125663" y="2944813"/>
            <a:ext cx="803275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Yes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No</a:t>
            </a:r>
          </a:p>
        </p:txBody>
      </p:sp>
      <p:sp>
        <p:nvSpPr>
          <p:cNvPr id="22534" name="TextBox 12"/>
          <p:cNvSpPr txBox="1">
            <a:spLocks noChangeArrowheads="1"/>
          </p:cNvSpPr>
          <p:nvPr/>
        </p:nvSpPr>
        <p:spPr bwMode="auto">
          <a:xfrm>
            <a:off x="3665538" y="2728913"/>
            <a:ext cx="803275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000"/>
              <a:t>Yes</a:t>
            </a:r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000"/>
              <a:t>No</a:t>
            </a:r>
          </a:p>
        </p:txBody>
      </p:sp>
      <p:sp>
        <p:nvSpPr>
          <p:cNvPr id="22538" name="TextBox 18"/>
          <p:cNvSpPr txBox="1">
            <a:spLocks noChangeArrowheads="1"/>
          </p:cNvSpPr>
          <p:nvPr/>
        </p:nvSpPr>
        <p:spPr bwMode="auto">
          <a:xfrm>
            <a:off x="6257925" y="1847850"/>
            <a:ext cx="28209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b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1100" dirty="0"/>
              <a:t>Social Media Sites Used</a:t>
            </a:r>
          </a:p>
          <a:p>
            <a:pPr algn="ctr" eaLnBrk="1" hangingPunct="1"/>
            <a:r>
              <a:rPr lang="en-IE" sz="1100" dirty="0"/>
              <a:t>(All who access the internet – 814)</a:t>
            </a:r>
          </a:p>
          <a:p>
            <a:pPr algn="ctr" eaLnBrk="1" hangingPunct="1"/>
            <a:r>
              <a:rPr lang="en-IE" sz="1100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39272065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Placeholder 4"/>
          <p:cNvSpPr>
            <a:spLocks noGrp="1"/>
          </p:cNvSpPr>
          <p:nvPr>
            <p:ph type="body" idx="1"/>
          </p:nvPr>
        </p:nvSpPr>
        <p:spPr bwMode="auto"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A71930"/>
              </a:buClr>
              <a:buFont typeface="Wingdings" pitchFamily="2" charset="2"/>
              <a:buBlip>
                <a:blip r:embed="rId3"/>
              </a:buBlip>
              <a:defRPr/>
            </a:pPr>
            <a:endParaRPr lang="en-GB" sz="2400" b="1" dirty="0" smtClean="0">
              <a:latin typeface="Calibri" pitchFamily="34" charset="0"/>
              <a:cs typeface="Calibri" pitchFamily="34" charset="0"/>
            </a:endParaRPr>
          </a:p>
          <a:p>
            <a:pPr marL="144000" eaLnBrk="1" hangingPunct="1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Key Findings</a:t>
            </a:r>
          </a:p>
          <a:p>
            <a:pPr marL="144000" eaLnBrk="1" hangingPunct="1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IE" sz="2400" b="1" dirty="0" smtClean="0">
                <a:latin typeface="Calibri" pitchFamily="34" charset="0"/>
                <a:cs typeface="Calibri" pitchFamily="34" charset="0"/>
              </a:rPr>
              <a:t>Consumer </a:t>
            </a: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Shopping Behaviour</a:t>
            </a:r>
          </a:p>
          <a:p>
            <a:pPr marL="144000" eaLnBrk="1" hangingPunct="1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Research Background and Methodology</a:t>
            </a:r>
            <a:endParaRPr lang="en-GB" sz="2400" b="1" dirty="0">
              <a:latin typeface="Calibri" pitchFamily="34" charset="0"/>
              <a:cs typeface="Calibri" pitchFamily="34" charset="0"/>
            </a:endParaRPr>
          </a:p>
          <a:p>
            <a:pPr marL="144000" eaLnBrk="1" hangingPunct="1">
              <a:lnSpc>
                <a:spcPct val="15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GB" sz="2400" b="1" dirty="0" smtClean="0">
                <a:latin typeface="Calibri" pitchFamily="34" charset="0"/>
                <a:cs typeface="Calibri" pitchFamily="34" charset="0"/>
              </a:rPr>
              <a:t>Profile of Sample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§"/>
              <a:defRPr/>
            </a:pPr>
            <a:endParaRPr lang="en-GB" sz="2000" b="1" dirty="0" smtClean="0">
              <a:cs typeface="Arial" charset="0"/>
            </a:endParaRPr>
          </a:p>
          <a:p>
            <a:pPr eaLnBrk="1" hangingPunct="1">
              <a:buClr>
                <a:srgbClr val="A71930"/>
              </a:buClr>
              <a:buFont typeface="Wingdings" pitchFamily="2" charset="2"/>
              <a:buNone/>
              <a:defRPr/>
            </a:pPr>
            <a:endParaRPr lang="en-GB" sz="2000" b="1" dirty="0" smtClean="0">
              <a:cs typeface="Arial" charset="0"/>
            </a:endParaRPr>
          </a:p>
          <a:p>
            <a:pPr eaLnBrk="1" hangingPunct="1">
              <a:buClr>
                <a:srgbClr val="A71930"/>
              </a:buClr>
              <a:buFont typeface="Wingdings" pitchFamily="2" charset="2"/>
              <a:buNone/>
              <a:defRPr/>
            </a:pPr>
            <a:endParaRPr lang="en-GB" sz="2000" b="1" dirty="0" smtClean="0">
              <a:cs typeface="Arial" charset="0"/>
            </a:endParaRPr>
          </a:p>
        </p:txBody>
      </p:sp>
      <p:sp>
        <p:nvSpPr>
          <p:cNvPr id="4099" name="Rectangle 13"/>
          <p:cNvSpPr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GB" sz="28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Table of Contents </a:t>
            </a:r>
          </a:p>
        </p:txBody>
      </p:sp>
    </p:spTree>
    <p:extLst>
      <p:ext uri="{BB962C8B-B14F-4D97-AF65-F5344CB8AC3E}">
        <p14:creationId xmlns:p14="http://schemas.microsoft.com/office/powerpoint/2010/main" val="408011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5616" y="2780928"/>
            <a:ext cx="7000924" cy="526113"/>
          </a:xfrm>
          <a:prstGeom prst="rect">
            <a:avLst/>
          </a:prstGeom>
          <a:solidFill>
            <a:srgbClr val="99CC00"/>
          </a:solidFill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r>
              <a:rPr lang="en-GB" sz="3200" b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Key Findings</a:t>
            </a:r>
          </a:p>
        </p:txBody>
      </p:sp>
    </p:spTree>
    <p:extLst>
      <p:ext uri="{BB962C8B-B14F-4D97-AF65-F5344CB8AC3E}">
        <p14:creationId xmlns:p14="http://schemas.microsoft.com/office/powerpoint/2010/main" val="99963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86991"/>
            <a:ext cx="9144000" cy="526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IE" sz="2800" b="1" dirty="0" smtClean="0">
                <a:latin typeface="Calibri" pitchFamily="34" charset="0"/>
              </a:rPr>
              <a:t>Key Findings </a:t>
            </a:r>
            <a:endParaRPr lang="en-GB" sz="2800" b="1" dirty="0" smtClean="0">
              <a:latin typeface="Calibri" pitchFamily="34" charset="0"/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36953" y="1412776"/>
            <a:ext cx="8516937" cy="4934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defTabSz="952500" eaLnBrk="0" hangingPunct="0">
              <a:tabLst>
                <a:tab pos="358775" algn="l"/>
              </a:tabLst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2500" eaLnBrk="0" hangingPunct="0">
              <a:tabLst>
                <a:tab pos="358775" algn="l"/>
              </a:tabLst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2500" eaLnBrk="0" hangingPunct="0">
              <a:tabLst>
                <a:tab pos="358775" algn="l"/>
              </a:tabLst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2500" eaLnBrk="0" hangingPunct="0">
              <a:tabLst>
                <a:tab pos="358775" algn="l"/>
              </a:tabLst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2500" eaLnBrk="0" hangingPunct="0">
              <a:tabLst>
                <a:tab pos="358775" algn="l"/>
              </a:tabLst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52500" eaLnBrk="0" fontAlgn="base" hangingPunct="0">
              <a:spcBef>
                <a:spcPct val="0"/>
              </a:spcBef>
              <a:spcAft>
                <a:spcPct val="0"/>
              </a:spcAft>
              <a:tabLst>
                <a:tab pos="358775" algn="l"/>
              </a:tabLs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Aft>
                <a:spcPts val="400"/>
              </a:spcAft>
              <a:buFont typeface="Arial" charset="0"/>
              <a:buChar char="•"/>
            </a:pPr>
            <a:r>
              <a:rPr lang="en-IE" dirty="0" smtClean="0">
                <a:latin typeface="Calibri" pitchFamily="34" charset="0"/>
              </a:rPr>
              <a:t>Over 7 in 10 (72</a:t>
            </a:r>
            <a:r>
              <a:rPr lang="en-IE" dirty="0">
                <a:latin typeface="Calibri" pitchFamily="34" charset="0"/>
              </a:rPr>
              <a:t>%) women  are mainly responsible </a:t>
            </a:r>
            <a:r>
              <a:rPr lang="en-IE" b="0" dirty="0">
                <a:latin typeface="Calibri" pitchFamily="34" charset="0"/>
              </a:rPr>
              <a:t>for the food and grocery shopping  in households </a:t>
            </a:r>
            <a:r>
              <a:rPr lang="en-IE" b="0" dirty="0" smtClean="0">
                <a:latin typeface="Calibri" pitchFamily="34" charset="0"/>
              </a:rPr>
              <a:t>compared to 1 in 5 (20%) men.</a:t>
            </a:r>
          </a:p>
          <a:p>
            <a:pPr algn="l">
              <a:spcAft>
                <a:spcPts val="400"/>
              </a:spcAft>
              <a:buFont typeface="Arial" charset="0"/>
              <a:buChar char="•"/>
            </a:pPr>
            <a:endParaRPr lang="en-IE" b="0" dirty="0" smtClean="0">
              <a:latin typeface="Calibri" pitchFamily="34" charset="0"/>
            </a:endParaRPr>
          </a:p>
          <a:p>
            <a:pPr algn="l">
              <a:spcAft>
                <a:spcPts val="400"/>
              </a:spcAft>
              <a:buFont typeface="Arial" charset="0"/>
              <a:buChar char="•"/>
            </a:pPr>
            <a:r>
              <a:rPr lang="en-IE" dirty="0" smtClean="0">
                <a:latin typeface="Calibri" pitchFamily="34" charset="0"/>
              </a:rPr>
              <a:t>Focus still on price </a:t>
            </a:r>
            <a:r>
              <a:rPr lang="en-IE" b="0" dirty="0" smtClean="0">
                <a:latin typeface="Calibri" pitchFamily="34" charset="0"/>
              </a:rPr>
              <a:t>- two thirds (66%) of main grocery </a:t>
            </a:r>
            <a:r>
              <a:rPr lang="en-IE" b="0" dirty="0">
                <a:latin typeface="Calibri" pitchFamily="34" charset="0"/>
              </a:rPr>
              <a:t>shoppers </a:t>
            </a:r>
            <a:r>
              <a:rPr lang="en-IE" b="0" dirty="0" smtClean="0">
                <a:latin typeface="Calibri" pitchFamily="34" charset="0"/>
              </a:rPr>
              <a:t>have chosen specific grocery store based on prices </a:t>
            </a:r>
            <a:r>
              <a:rPr lang="en-IE" b="0" dirty="0">
                <a:latin typeface="Calibri" pitchFamily="34" charset="0"/>
              </a:rPr>
              <a:t>or offers. </a:t>
            </a:r>
            <a:endParaRPr lang="en-IE" b="0" dirty="0" smtClean="0">
              <a:latin typeface="Calibri" pitchFamily="34" charset="0"/>
            </a:endParaRPr>
          </a:p>
          <a:p>
            <a:pPr algn="l">
              <a:spcAft>
                <a:spcPts val="400"/>
              </a:spcAft>
              <a:buFont typeface="Arial" charset="0"/>
              <a:buChar char="•"/>
            </a:pPr>
            <a:endParaRPr lang="en-IE" b="0" dirty="0">
              <a:latin typeface="Calibri" pitchFamily="34" charset="0"/>
            </a:endParaRPr>
          </a:p>
          <a:p>
            <a:pPr algn="l">
              <a:spcAft>
                <a:spcPts val="400"/>
              </a:spcAft>
              <a:buFont typeface="Arial" charset="0"/>
              <a:buChar char="•"/>
            </a:pPr>
            <a:r>
              <a:rPr lang="en-IE" b="0" dirty="0">
                <a:latin typeface="Calibri" pitchFamily="34" charset="0"/>
              </a:rPr>
              <a:t>Shoppers are most definitely </a:t>
            </a:r>
            <a:r>
              <a:rPr lang="en-IE" dirty="0">
                <a:latin typeface="Calibri" pitchFamily="34" charset="0"/>
              </a:rPr>
              <a:t>wise and thrifty </a:t>
            </a:r>
            <a:r>
              <a:rPr lang="en-IE" b="0" dirty="0">
                <a:latin typeface="Calibri" pitchFamily="34" charset="0"/>
              </a:rPr>
              <a:t>and spread their shopping about.  </a:t>
            </a:r>
            <a:r>
              <a:rPr lang="en-IE" b="0" dirty="0" smtClean="0">
                <a:latin typeface="Calibri" pitchFamily="34" charset="0"/>
              </a:rPr>
              <a:t>But  they do </a:t>
            </a:r>
            <a:r>
              <a:rPr lang="en-IE" b="0" dirty="0">
                <a:latin typeface="Calibri" pitchFamily="34" charset="0"/>
              </a:rPr>
              <a:t>not appear to be inclined to sacrifice quality (</a:t>
            </a:r>
            <a:r>
              <a:rPr lang="en-IE" b="0" dirty="0" smtClean="0">
                <a:latin typeface="Calibri" pitchFamily="34" charset="0"/>
              </a:rPr>
              <a:t>81% </a:t>
            </a:r>
            <a:r>
              <a:rPr lang="en-IE" b="0" dirty="0">
                <a:latin typeface="Calibri" pitchFamily="34" charset="0"/>
              </a:rPr>
              <a:t>saying they are not buying products of lower </a:t>
            </a:r>
            <a:r>
              <a:rPr lang="en-IE" b="0" dirty="0" smtClean="0">
                <a:latin typeface="Calibri" pitchFamily="34" charset="0"/>
              </a:rPr>
              <a:t>quality). </a:t>
            </a:r>
          </a:p>
          <a:p>
            <a:pPr algn="l">
              <a:spcAft>
                <a:spcPts val="400"/>
              </a:spcAft>
              <a:buFont typeface="Arial" charset="0"/>
              <a:buChar char="•"/>
            </a:pPr>
            <a:endParaRPr lang="en-IE" b="0" dirty="0">
              <a:latin typeface="Calibri" pitchFamily="34" charset="0"/>
            </a:endParaRPr>
          </a:p>
          <a:p>
            <a:pPr>
              <a:spcAft>
                <a:spcPts val="400"/>
              </a:spcAft>
              <a:buFont typeface="Arial" charset="0"/>
              <a:buChar char="•"/>
            </a:pPr>
            <a:r>
              <a:rPr lang="en-US" b="0" dirty="0">
                <a:latin typeface="Calibri" pitchFamily="34" charset="0"/>
              </a:rPr>
              <a:t>Majority </a:t>
            </a:r>
            <a:r>
              <a:rPr lang="en-US" b="0" dirty="0" smtClean="0">
                <a:latin typeface="Calibri" pitchFamily="34" charset="0"/>
              </a:rPr>
              <a:t>believe </a:t>
            </a:r>
            <a:r>
              <a:rPr lang="en-US" b="0" dirty="0">
                <a:latin typeface="Calibri" pitchFamily="34" charset="0"/>
              </a:rPr>
              <a:t>the </a:t>
            </a:r>
            <a:r>
              <a:rPr lang="en-US" dirty="0">
                <a:latin typeface="Calibri" pitchFamily="34" charset="0"/>
              </a:rPr>
              <a:t>quality of </a:t>
            </a:r>
            <a:r>
              <a:rPr lang="en-US" dirty="0" smtClean="0">
                <a:latin typeface="Calibri" pitchFamily="34" charset="0"/>
              </a:rPr>
              <a:t>own-brand </a:t>
            </a:r>
            <a:r>
              <a:rPr lang="en-US" b="0" dirty="0">
                <a:latin typeface="Calibri" pitchFamily="34" charset="0"/>
              </a:rPr>
              <a:t>products </a:t>
            </a:r>
            <a:r>
              <a:rPr lang="en-US" b="0" dirty="0" smtClean="0">
                <a:latin typeface="Calibri" pitchFamily="34" charset="0"/>
              </a:rPr>
              <a:t>has </a:t>
            </a:r>
            <a:r>
              <a:rPr lang="en-US" dirty="0">
                <a:latin typeface="Calibri" pitchFamily="34" charset="0"/>
              </a:rPr>
              <a:t>improved </a:t>
            </a:r>
            <a:r>
              <a:rPr lang="en-US" b="0" dirty="0">
                <a:latin typeface="Calibri" pitchFamily="34" charset="0"/>
              </a:rPr>
              <a:t>in recent </a:t>
            </a:r>
            <a:r>
              <a:rPr lang="en-US" b="0" dirty="0" smtClean="0">
                <a:latin typeface="Calibri" pitchFamily="34" charset="0"/>
              </a:rPr>
              <a:t>years</a:t>
            </a:r>
            <a:r>
              <a:rPr lang="en-IE" b="0" dirty="0" smtClean="0">
                <a:latin typeface="Calibri" pitchFamily="34" charset="0"/>
              </a:rPr>
              <a:t> </a:t>
            </a:r>
            <a:r>
              <a:rPr lang="en-US" b="0" dirty="0">
                <a:latin typeface="Calibri" pitchFamily="34" charset="0"/>
              </a:rPr>
              <a:t>(71%) </a:t>
            </a:r>
            <a:r>
              <a:rPr lang="en-IE" b="0" dirty="0" smtClean="0">
                <a:latin typeface="Calibri" pitchFamily="34" charset="0"/>
              </a:rPr>
              <a:t>and </a:t>
            </a:r>
            <a:r>
              <a:rPr lang="en-IE" b="0" dirty="0">
                <a:latin typeface="Calibri" pitchFamily="34" charset="0"/>
              </a:rPr>
              <a:t>that much of the competition in the grocery sector happens </a:t>
            </a:r>
            <a:r>
              <a:rPr lang="en-IE" b="0" dirty="0" smtClean="0">
                <a:latin typeface="Calibri" pitchFamily="34" charset="0"/>
              </a:rPr>
              <a:t>in the own brand segment (57%). </a:t>
            </a:r>
          </a:p>
          <a:p>
            <a:pPr>
              <a:spcAft>
                <a:spcPts val="400"/>
              </a:spcAft>
              <a:buFont typeface="Arial" charset="0"/>
              <a:buChar char="•"/>
            </a:pPr>
            <a:endParaRPr lang="en-IE" b="0" dirty="0" smtClean="0">
              <a:latin typeface="Calibri" pitchFamily="34" charset="0"/>
            </a:endParaRPr>
          </a:p>
          <a:p>
            <a:pPr>
              <a:spcAft>
                <a:spcPts val="400"/>
              </a:spcAft>
              <a:buFont typeface="Arial" charset="0"/>
              <a:buChar char="•"/>
            </a:pPr>
            <a:r>
              <a:rPr lang="en-IE" b="0" dirty="0" smtClean="0">
                <a:latin typeface="Calibri" pitchFamily="34" charset="0"/>
              </a:rPr>
              <a:t>Across </a:t>
            </a:r>
            <a:r>
              <a:rPr lang="en-IE" b="0" dirty="0">
                <a:latin typeface="Calibri" pitchFamily="34" charset="0"/>
              </a:rPr>
              <a:t>all product categories </a:t>
            </a:r>
            <a:r>
              <a:rPr lang="en-IE" b="0" dirty="0" smtClean="0">
                <a:latin typeface="Calibri" pitchFamily="34" charset="0"/>
              </a:rPr>
              <a:t>a </a:t>
            </a:r>
            <a:r>
              <a:rPr lang="en-IE" b="0" dirty="0">
                <a:latin typeface="Calibri" pitchFamily="34" charset="0"/>
              </a:rPr>
              <a:t>shift </a:t>
            </a:r>
            <a:r>
              <a:rPr lang="en-IE" b="0" dirty="0" smtClean="0">
                <a:latin typeface="Calibri" pitchFamily="34" charset="0"/>
              </a:rPr>
              <a:t>towards own-brand is evident.  With the </a:t>
            </a:r>
            <a:r>
              <a:rPr lang="en-IE" b="0" dirty="0">
                <a:latin typeface="Calibri" pitchFamily="34" charset="0"/>
              </a:rPr>
              <a:t>most significant shifts </a:t>
            </a:r>
            <a:r>
              <a:rPr lang="en-IE" b="0" dirty="0" smtClean="0">
                <a:latin typeface="Calibri" pitchFamily="34" charset="0"/>
              </a:rPr>
              <a:t>evident </a:t>
            </a:r>
            <a:r>
              <a:rPr lang="en-IE" b="0" dirty="0">
                <a:latin typeface="Calibri" pitchFamily="34" charset="0"/>
              </a:rPr>
              <a:t>in soft drinks, juices, biscuits, and </a:t>
            </a:r>
            <a:r>
              <a:rPr lang="en-IE" b="0" dirty="0" smtClean="0">
                <a:latin typeface="Calibri" pitchFamily="34" charset="0"/>
              </a:rPr>
              <a:t>baby products.</a:t>
            </a:r>
            <a:endParaRPr lang="en-IE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08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5616" y="2924944"/>
            <a:ext cx="7000924" cy="526113"/>
          </a:xfrm>
          <a:prstGeom prst="rect">
            <a:avLst/>
          </a:prstGeom>
          <a:solidFill>
            <a:srgbClr val="99CC00"/>
          </a:solidFill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Consumer Shopping Behaviour</a:t>
            </a:r>
          </a:p>
        </p:txBody>
      </p:sp>
    </p:spTree>
    <p:extLst>
      <p:ext uri="{BB962C8B-B14F-4D97-AF65-F5344CB8AC3E}">
        <p14:creationId xmlns:p14="http://schemas.microsoft.com/office/powerpoint/2010/main" val="17040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 lIns="80165" tIns="40083" rIns="80165" bIns="40083">
            <a:normAutofit fontScale="90000"/>
          </a:bodyPr>
          <a:lstStyle/>
          <a:p>
            <a:pPr algn="l">
              <a:defRPr/>
            </a:pPr>
            <a:r>
              <a:rPr lang="en-IE" sz="2700" dirty="0">
                <a:solidFill>
                  <a:srgbClr val="FF0000"/>
                </a:solidFill>
              </a:rPr>
              <a:t>Women</a:t>
            </a:r>
            <a:r>
              <a:rPr lang="en-IE" sz="2400" dirty="0"/>
              <a:t> continue to be mainly </a:t>
            </a:r>
            <a:r>
              <a:rPr lang="en-IE" sz="2400" dirty="0">
                <a:solidFill>
                  <a:srgbClr val="FF0000"/>
                </a:solidFill>
              </a:rPr>
              <a:t>responsible</a:t>
            </a:r>
            <a:r>
              <a:rPr lang="en-IE" sz="2400" dirty="0"/>
              <a:t> for </a:t>
            </a:r>
            <a:r>
              <a:rPr lang="en-IE" sz="2400" dirty="0">
                <a:solidFill>
                  <a:srgbClr val="FF0000"/>
                </a:solidFill>
              </a:rPr>
              <a:t>Food &amp; Grocery Shopping</a:t>
            </a:r>
            <a:r>
              <a:rPr lang="en-IE" sz="2100" dirty="0"/>
              <a:t/>
            </a:r>
            <a:br>
              <a:rPr lang="en-IE" sz="2100" dirty="0"/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Adults 16+ - 1,012</a:t>
            </a:r>
            <a:endParaRPr lang="en-US" sz="2100" dirty="0"/>
          </a:p>
        </p:txBody>
      </p:sp>
      <p:graphicFrame>
        <p:nvGraphicFramePr>
          <p:cNvPr id="8195" name="Chart 5"/>
          <p:cNvGraphicFramePr>
            <a:graphicFrameLocks/>
          </p:cNvGraphicFramePr>
          <p:nvPr/>
        </p:nvGraphicFramePr>
        <p:xfrm>
          <a:off x="2057400" y="928688"/>
          <a:ext cx="3765550" cy="290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r:id="rId4" imgW="3767655" imgH="2914141" progId="Excel.Chart.8">
                  <p:embed/>
                </p:oleObj>
              </mc:Choice>
              <mc:Fallback>
                <p:oleObj r:id="rId4" imgW="3767655" imgH="2914141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928688"/>
                        <a:ext cx="3765550" cy="290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ight Brace 6"/>
          <p:cNvSpPr/>
          <p:nvPr/>
        </p:nvSpPr>
        <p:spPr>
          <a:xfrm>
            <a:off x="5434013" y="752475"/>
            <a:ext cx="677862" cy="290512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6112049" y="1783886"/>
            <a:ext cx="2525681" cy="841291"/>
          </a:xfrm>
          <a:prstGeom prst="rect">
            <a:avLst/>
          </a:prstGeom>
          <a:solidFill>
            <a:srgbClr val="008DD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400" b="1" dirty="0">
                <a:solidFill>
                  <a:schemeClr val="bg1"/>
                </a:solidFill>
              </a:rPr>
              <a:t>65% have some responsibility for grocery </a:t>
            </a:r>
            <a:r>
              <a:rPr lang="en-IE" sz="1400" b="1" dirty="0" smtClean="0">
                <a:solidFill>
                  <a:schemeClr val="bg1"/>
                </a:solidFill>
              </a:rPr>
              <a:t>shopping</a:t>
            </a:r>
            <a:endParaRPr lang="en-IE" dirty="0">
              <a:solidFill>
                <a:schemeClr val="bg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46050" y="3886200"/>
          <a:ext cx="8737602" cy="1927224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852296"/>
                <a:gridCol w="616040"/>
                <a:gridCol w="431228"/>
                <a:gridCol w="677643"/>
                <a:gridCol w="492832"/>
                <a:gridCol w="554436"/>
                <a:gridCol w="616040"/>
                <a:gridCol w="554436"/>
                <a:gridCol w="389848"/>
                <a:gridCol w="507544"/>
                <a:gridCol w="507544"/>
                <a:gridCol w="368383"/>
                <a:gridCol w="586306"/>
                <a:gridCol w="567942"/>
                <a:gridCol w="507544"/>
                <a:gridCol w="507540"/>
              </a:tblGrid>
              <a:tr h="418214">
                <a:tc>
                  <a:txBody>
                    <a:bodyPr/>
                    <a:lstStyle/>
                    <a:p>
                      <a:endParaRPr lang="en-IE" sz="1100" dirty="0"/>
                    </a:p>
                  </a:txBody>
                  <a:tcPr marL="78228" marR="78228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Total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Male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Female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U-24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25-34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35-49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50-64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65+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ABC1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C2DE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F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Dublin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err="1" smtClean="0"/>
                        <a:t>Leins-ter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err="1" smtClean="0"/>
                        <a:t>Muns-ter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dirty="0" smtClean="0"/>
                        <a:t>Conn/</a:t>
                      </a:r>
                      <a:r>
                        <a:rPr lang="en-IE" sz="1100" dirty="0" err="1" smtClean="0"/>
                        <a:t>Uls</a:t>
                      </a:r>
                      <a:endParaRPr lang="en-IE" sz="1100" dirty="0"/>
                    </a:p>
                  </a:txBody>
                  <a:tcPr marL="39114" marR="39114" marT="41461" marB="41461" anchor="ctr">
                    <a:solidFill>
                      <a:srgbClr val="008FC5"/>
                    </a:solidFill>
                  </a:tcPr>
                </a:tc>
              </a:tr>
              <a:tr h="336291">
                <a:tc>
                  <a:txBody>
                    <a:bodyPr/>
                    <a:lstStyle/>
                    <a:p>
                      <a:r>
                        <a:rPr lang="en-IE" sz="1100" b="1" i="1" dirty="0" smtClean="0"/>
                        <a:t>Base:</a:t>
                      </a:r>
                      <a:endParaRPr lang="en-IE" sz="1100" b="1" i="1" dirty="0"/>
                    </a:p>
                  </a:txBody>
                  <a:tcPr marL="78228" marR="78228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1,012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485</a:t>
                      </a:r>
                      <a:endParaRPr lang="en-IE" sz="1100" b="1" i="1" dirty="0"/>
                    </a:p>
                  </a:txBody>
                  <a:tcPr marL="39114" marR="39114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527</a:t>
                      </a:r>
                      <a:endParaRPr lang="en-IE" sz="1100" b="1" i="1" dirty="0"/>
                    </a:p>
                  </a:txBody>
                  <a:tcPr marL="39114" marR="39114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153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187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288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230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154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436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501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75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291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248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288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1" i="1" dirty="0" smtClean="0"/>
                        <a:t>185</a:t>
                      </a:r>
                      <a:endParaRPr lang="en-IE" sz="1100" b="1" i="1" dirty="0"/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</a:tr>
              <a:tr h="418214">
                <a:tc>
                  <a:txBody>
                    <a:bodyPr/>
                    <a:lstStyle/>
                    <a:p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Yes – mainly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78228" marR="78228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47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59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47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45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47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53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</a:tr>
              <a:tr h="418214">
                <a:tc>
                  <a:txBody>
                    <a:bodyPr/>
                    <a:lstStyle/>
                    <a:p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Yes – jointly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78228" marR="78228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</a:tr>
              <a:tr h="336291">
                <a:tc>
                  <a:txBody>
                    <a:bodyPr/>
                    <a:lstStyle/>
                    <a:p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78228" marR="78228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57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78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43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38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100" b="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IE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39114" marR="39114" marT="41461" marB="41461" anchor="ctr"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350265" y="5910283"/>
            <a:ext cx="8499822" cy="56495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Women continue to be the main grocery </a:t>
            </a:r>
            <a:r>
              <a:rPr lang="en-US" sz="1400" dirty="0" smtClean="0">
                <a:solidFill>
                  <a:schemeClr val="tx1"/>
                </a:solidFill>
              </a:rPr>
              <a:t>shoppers – 72% of females compared to 20% of males. </a:t>
            </a:r>
            <a:r>
              <a:rPr lang="en-US" sz="1400" dirty="0">
                <a:solidFill>
                  <a:schemeClr val="tx1"/>
                </a:solidFill>
              </a:rPr>
              <a:t>Those not involved at all tend to be under 25.</a:t>
            </a:r>
          </a:p>
        </p:txBody>
      </p:sp>
      <p:sp>
        <p:nvSpPr>
          <p:cNvPr id="6" name="Rectangle 5"/>
          <p:cNvSpPr/>
          <p:nvPr/>
        </p:nvSpPr>
        <p:spPr>
          <a:xfrm>
            <a:off x="899592" y="3789040"/>
            <a:ext cx="792088" cy="2121243"/>
          </a:xfrm>
          <a:prstGeom prst="rect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226697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 lIns="80165" tIns="40083" rIns="80165" bIns="40083">
            <a:normAutofit fontScale="90000"/>
          </a:bodyPr>
          <a:lstStyle/>
          <a:p>
            <a:pPr algn="l">
              <a:defRPr/>
            </a:pPr>
            <a:r>
              <a:rPr lang="en-IE" sz="2400" dirty="0" smtClean="0">
                <a:solidFill>
                  <a:srgbClr val="FF0000"/>
                </a:solidFill>
              </a:rPr>
              <a:t>Two thirds </a:t>
            </a:r>
            <a:r>
              <a:rPr lang="en-IE" sz="2400" dirty="0"/>
              <a:t>of grocery shoppers have made a specific </a:t>
            </a:r>
            <a:r>
              <a:rPr lang="en-IE" sz="2400" dirty="0">
                <a:solidFill>
                  <a:srgbClr val="FF0000"/>
                </a:solidFill>
              </a:rPr>
              <a:t>store choice because of Prices or Offers</a:t>
            </a:r>
            <a:r>
              <a:rPr lang="en-IE" sz="2100" dirty="0"/>
              <a:t/>
            </a:r>
            <a:br>
              <a:rPr lang="en-IE" sz="2100" dirty="0"/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Main Grocery Shoppers - 475</a:t>
            </a:r>
            <a:endParaRPr lang="en-US" sz="2100" dirty="0"/>
          </a:p>
        </p:txBody>
      </p:sp>
      <p:sp>
        <p:nvSpPr>
          <p:cNvPr id="6" name="Rounded Rectangle 5"/>
          <p:cNvSpPr/>
          <p:nvPr/>
        </p:nvSpPr>
        <p:spPr>
          <a:xfrm>
            <a:off x="582613" y="5954713"/>
            <a:ext cx="8315325" cy="4445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400" dirty="0" smtClean="0">
                <a:solidFill>
                  <a:schemeClr val="tx1"/>
                </a:solidFill>
              </a:rPr>
              <a:t>2 in 3 (66%) have </a:t>
            </a:r>
            <a:r>
              <a:rPr lang="en-IE" sz="1400" dirty="0">
                <a:solidFill>
                  <a:schemeClr val="tx1"/>
                </a:solidFill>
              </a:rPr>
              <a:t>made </a:t>
            </a:r>
            <a:r>
              <a:rPr lang="en-IE" sz="1400" dirty="0" smtClean="0">
                <a:solidFill>
                  <a:schemeClr val="tx1"/>
                </a:solidFill>
              </a:rPr>
              <a:t>a specific </a:t>
            </a:r>
            <a:r>
              <a:rPr lang="en-IE" sz="1400" dirty="0">
                <a:solidFill>
                  <a:schemeClr val="tx1"/>
                </a:solidFill>
              </a:rPr>
              <a:t>grocery store selection in order to avail of better prices or specific special offers</a:t>
            </a:r>
            <a:r>
              <a:rPr lang="en-IE" sz="1400" dirty="0" smtClean="0">
                <a:solidFill>
                  <a:schemeClr val="tx1"/>
                </a:solidFill>
              </a:rPr>
              <a:t>. This is particularly the case in the 35-49 age group with 77% choosing a specific store for this reason.</a:t>
            </a:r>
            <a:endParaRPr lang="en-IE" sz="1400" dirty="0">
              <a:solidFill>
                <a:schemeClr val="tx1"/>
              </a:solidFill>
            </a:endParaRPr>
          </a:p>
        </p:txBody>
      </p:sp>
      <p:graphicFrame>
        <p:nvGraphicFramePr>
          <p:cNvPr id="9220" name="Chart 4"/>
          <p:cNvGraphicFramePr>
            <a:graphicFrameLocks/>
          </p:cNvGraphicFramePr>
          <p:nvPr/>
        </p:nvGraphicFramePr>
        <p:xfrm>
          <a:off x="765175" y="1987550"/>
          <a:ext cx="8170863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r:id="rId4" imgW="8175445" imgH="3822523" progId="Excel.Chart.8">
                  <p:embed/>
                </p:oleObj>
              </mc:Choice>
              <mc:Fallback>
                <p:oleObj r:id="rId4" imgW="8175445" imgH="3822523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1987550"/>
                        <a:ext cx="8170863" cy="382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Box 8"/>
          <p:cNvSpPr txBox="1">
            <a:spLocks noChangeArrowheads="1"/>
          </p:cNvSpPr>
          <p:nvPr/>
        </p:nvSpPr>
        <p:spPr bwMode="auto">
          <a:xfrm>
            <a:off x="815975" y="1806575"/>
            <a:ext cx="677863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Total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22" name="TextBox 9"/>
          <p:cNvSpPr txBox="1">
            <a:spLocks noChangeArrowheads="1"/>
          </p:cNvSpPr>
          <p:nvPr/>
        </p:nvSpPr>
        <p:spPr bwMode="auto">
          <a:xfrm>
            <a:off x="1616075" y="1806575"/>
            <a:ext cx="677863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 dirty="0"/>
              <a:t>Male</a:t>
            </a:r>
          </a:p>
          <a:p>
            <a:pPr algn="ctr" eaLnBrk="1" hangingPunct="1"/>
            <a:r>
              <a:rPr lang="en-IE" sz="900" dirty="0"/>
              <a:t>%</a:t>
            </a:r>
          </a:p>
        </p:txBody>
      </p:sp>
      <p:sp>
        <p:nvSpPr>
          <p:cNvPr id="9223" name="TextBox 10"/>
          <p:cNvSpPr txBox="1">
            <a:spLocks noChangeArrowheads="1"/>
          </p:cNvSpPr>
          <p:nvPr/>
        </p:nvSpPr>
        <p:spPr bwMode="auto">
          <a:xfrm>
            <a:off x="2065338" y="1798638"/>
            <a:ext cx="8001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 dirty="0"/>
              <a:t>Female</a:t>
            </a:r>
          </a:p>
          <a:p>
            <a:pPr algn="ctr" eaLnBrk="1" hangingPunct="1"/>
            <a:r>
              <a:rPr lang="en-IE" sz="900" dirty="0"/>
              <a:t>%</a:t>
            </a:r>
          </a:p>
        </p:txBody>
      </p:sp>
      <p:sp>
        <p:nvSpPr>
          <p:cNvPr id="9224" name="TextBox 11"/>
          <p:cNvSpPr txBox="1">
            <a:spLocks noChangeArrowheads="1"/>
          </p:cNvSpPr>
          <p:nvPr/>
        </p:nvSpPr>
        <p:spPr bwMode="auto">
          <a:xfrm>
            <a:off x="3135313" y="1806575"/>
            <a:ext cx="452437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 dirty="0"/>
              <a:t>U 35</a:t>
            </a:r>
          </a:p>
          <a:p>
            <a:pPr algn="ctr" eaLnBrk="1" hangingPunct="1"/>
            <a:r>
              <a:rPr lang="en-IE" sz="900" dirty="0"/>
              <a:t>%</a:t>
            </a:r>
          </a:p>
        </p:txBody>
      </p:sp>
      <p:sp>
        <p:nvSpPr>
          <p:cNvPr id="9225" name="TextBox 13"/>
          <p:cNvSpPr txBox="1">
            <a:spLocks noChangeArrowheads="1"/>
          </p:cNvSpPr>
          <p:nvPr/>
        </p:nvSpPr>
        <p:spPr bwMode="auto">
          <a:xfrm>
            <a:off x="3465513" y="1806575"/>
            <a:ext cx="5461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35-49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26" name="TextBox 14"/>
          <p:cNvSpPr txBox="1">
            <a:spLocks noChangeArrowheads="1"/>
          </p:cNvSpPr>
          <p:nvPr/>
        </p:nvSpPr>
        <p:spPr bwMode="auto">
          <a:xfrm>
            <a:off x="3957638" y="1806575"/>
            <a:ext cx="547687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50-64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27" name="TextBox 15"/>
          <p:cNvSpPr txBox="1">
            <a:spLocks noChangeArrowheads="1"/>
          </p:cNvSpPr>
          <p:nvPr/>
        </p:nvSpPr>
        <p:spPr bwMode="auto">
          <a:xfrm>
            <a:off x="4449763" y="1806575"/>
            <a:ext cx="41116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65+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28" name="TextBox 16"/>
          <p:cNvSpPr txBox="1">
            <a:spLocks noChangeArrowheads="1"/>
          </p:cNvSpPr>
          <p:nvPr/>
        </p:nvSpPr>
        <p:spPr bwMode="auto">
          <a:xfrm>
            <a:off x="5251450" y="1806575"/>
            <a:ext cx="496888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ABC1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29" name="TextBox 17"/>
          <p:cNvSpPr txBox="1">
            <a:spLocks noChangeArrowheads="1"/>
          </p:cNvSpPr>
          <p:nvPr/>
        </p:nvSpPr>
        <p:spPr bwMode="auto">
          <a:xfrm>
            <a:off x="5681663" y="1806575"/>
            <a:ext cx="4984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C2DE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30" name="TextBox 18"/>
          <p:cNvSpPr txBox="1">
            <a:spLocks noChangeArrowheads="1"/>
          </p:cNvSpPr>
          <p:nvPr/>
        </p:nvSpPr>
        <p:spPr bwMode="auto">
          <a:xfrm>
            <a:off x="6308725" y="1806575"/>
            <a:ext cx="3397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F*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31" name="TextBox 19"/>
          <p:cNvSpPr txBox="1">
            <a:spLocks noChangeArrowheads="1"/>
          </p:cNvSpPr>
          <p:nvPr/>
        </p:nvSpPr>
        <p:spPr bwMode="auto">
          <a:xfrm>
            <a:off x="7007225" y="1806575"/>
            <a:ext cx="601663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Dublin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32" name="TextBox 20"/>
          <p:cNvSpPr txBox="1">
            <a:spLocks noChangeArrowheads="1"/>
          </p:cNvSpPr>
          <p:nvPr/>
        </p:nvSpPr>
        <p:spPr bwMode="auto">
          <a:xfrm>
            <a:off x="7464425" y="1666875"/>
            <a:ext cx="49688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Lein-ster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33" name="TextBox 21"/>
          <p:cNvSpPr txBox="1">
            <a:spLocks noChangeArrowheads="1"/>
          </p:cNvSpPr>
          <p:nvPr/>
        </p:nvSpPr>
        <p:spPr bwMode="auto">
          <a:xfrm>
            <a:off x="7899400" y="1668463"/>
            <a:ext cx="498475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Mun-ster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34" name="TextBox 22"/>
          <p:cNvSpPr txBox="1">
            <a:spLocks noChangeArrowheads="1"/>
          </p:cNvSpPr>
          <p:nvPr/>
        </p:nvSpPr>
        <p:spPr bwMode="auto">
          <a:xfrm>
            <a:off x="8269288" y="1679575"/>
            <a:ext cx="547687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/>
              <a:t>Conn/Uls</a:t>
            </a:r>
          </a:p>
          <a:p>
            <a:pPr algn="ctr" eaLnBrk="1" hangingPunct="1"/>
            <a:r>
              <a:rPr lang="en-IE" sz="900"/>
              <a:t>%</a:t>
            </a:r>
          </a:p>
        </p:txBody>
      </p:sp>
      <p:sp>
        <p:nvSpPr>
          <p:cNvPr id="9235" name="TextBox 23"/>
          <p:cNvSpPr txBox="1">
            <a:spLocks noChangeArrowheads="1"/>
          </p:cNvSpPr>
          <p:nvPr/>
        </p:nvSpPr>
        <p:spPr bwMode="auto">
          <a:xfrm>
            <a:off x="-292100" y="3178175"/>
            <a:ext cx="12922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100"/>
              <a:t>Yes</a:t>
            </a:r>
          </a:p>
        </p:txBody>
      </p:sp>
      <p:sp>
        <p:nvSpPr>
          <p:cNvPr id="9236" name="TextBox 24"/>
          <p:cNvSpPr txBox="1">
            <a:spLocks noChangeArrowheads="1"/>
          </p:cNvSpPr>
          <p:nvPr/>
        </p:nvSpPr>
        <p:spPr bwMode="auto">
          <a:xfrm>
            <a:off x="-293688" y="4941888"/>
            <a:ext cx="1292226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100"/>
              <a:t>No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39896" y="1406177"/>
            <a:ext cx="862428" cy="261188"/>
          </a:xfrm>
          <a:prstGeom prst="rect">
            <a:avLst/>
          </a:prstGeom>
          <a:solidFill>
            <a:srgbClr val="58595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200" b="1" dirty="0">
                <a:solidFill>
                  <a:schemeClr val="bg1"/>
                </a:solidFill>
              </a:rPr>
              <a:t>Gender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002390" y="1406177"/>
            <a:ext cx="2033561" cy="261188"/>
          </a:xfrm>
          <a:prstGeom prst="rect">
            <a:avLst/>
          </a:prstGeom>
          <a:solidFill>
            <a:srgbClr val="58595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200" b="1" dirty="0">
                <a:solidFill>
                  <a:schemeClr val="bg1"/>
                </a:solidFill>
              </a:rPr>
              <a:t>Age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251209" y="1416945"/>
            <a:ext cx="1388949" cy="261188"/>
          </a:xfrm>
          <a:prstGeom prst="rect">
            <a:avLst/>
          </a:prstGeom>
          <a:solidFill>
            <a:srgbClr val="58595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200" b="1" dirty="0">
                <a:solidFill>
                  <a:schemeClr val="bg1"/>
                </a:solidFill>
              </a:rPr>
              <a:t>Social Class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020498" y="1406177"/>
            <a:ext cx="1848691" cy="261188"/>
          </a:xfrm>
          <a:prstGeom prst="rect">
            <a:avLst/>
          </a:prstGeom>
          <a:solidFill>
            <a:srgbClr val="58595B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200" b="1" dirty="0">
                <a:solidFill>
                  <a:schemeClr val="bg1"/>
                </a:solidFill>
              </a:rPr>
              <a:t>Region</a:t>
            </a:r>
          </a:p>
        </p:txBody>
      </p:sp>
      <p:sp>
        <p:nvSpPr>
          <p:cNvPr id="9249" name="TextBox 2"/>
          <p:cNvSpPr txBox="1">
            <a:spLocks noChangeArrowheads="1"/>
          </p:cNvSpPr>
          <p:nvPr/>
        </p:nvSpPr>
        <p:spPr bwMode="auto">
          <a:xfrm>
            <a:off x="6864350" y="5548313"/>
            <a:ext cx="2160588" cy="242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IE" sz="1050" dirty="0"/>
              <a:t>* </a:t>
            </a:r>
            <a:r>
              <a:rPr lang="en-IE" sz="1000" dirty="0"/>
              <a:t>Caution low base size</a:t>
            </a:r>
          </a:p>
        </p:txBody>
      </p:sp>
    </p:spTree>
    <p:extLst>
      <p:ext uri="{BB962C8B-B14F-4D97-AF65-F5344CB8AC3E}">
        <p14:creationId xmlns:p14="http://schemas.microsoft.com/office/powerpoint/2010/main" val="2356724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 lIns="80165" tIns="40083" rIns="80165" bIns="40083">
            <a:normAutofit fontScale="90000"/>
          </a:bodyPr>
          <a:lstStyle/>
          <a:p>
            <a:pPr algn="l">
              <a:defRPr/>
            </a:pPr>
            <a:r>
              <a:rPr lang="en-IE" sz="2400" dirty="0"/>
              <a:t>Shoppers are </a:t>
            </a:r>
            <a:r>
              <a:rPr lang="en-IE" sz="2400" dirty="0" smtClean="0">
                <a:solidFill>
                  <a:srgbClr val="FF0000"/>
                </a:solidFill>
              </a:rPr>
              <a:t>wise and thrifty, </a:t>
            </a:r>
            <a:r>
              <a:rPr lang="en-IE" sz="2400" dirty="0"/>
              <a:t>spread their shopping about but are </a:t>
            </a:r>
            <a:r>
              <a:rPr lang="en-IE" sz="2400" dirty="0">
                <a:solidFill>
                  <a:srgbClr val="FF0000"/>
                </a:solidFill>
              </a:rPr>
              <a:t>not inclined </a:t>
            </a:r>
            <a:r>
              <a:rPr lang="en-IE" sz="2400" dirty="0"/>
              <a:t>to </a:t>
            </a:r>
            <a:r>
              <a:rPr lang="en-IE" sz="2400" dirty="0">
                <a:solidFill>
                  <a:srgbClr val="FF0000"/>
                </a:solidFill>
              </a:rPr>
              <a:t>give up on </a:t>
            </a:r>
            <a:r>
              <a:rPr lang="en-IE" sz="2400" dirty="0" smtClean="0">
                <a:solidFill>
                  <a:srgbClr val="FF0000"/>
                </a:solidFill>
              </a:rPr>
              <a:t>quality</a:t>
            </a:r>
            <a:r>
              <a:rPr lang="en-IE" sz="2100" dirty="0"/>
              <a:t/>
            </a:r>
            <a:br>
              <a:rPr lang="en-IE" sz="2100" dirty="0"/>
            </a:br>
            <a:r>
              <a:rPr lang="en-IE" sz="2100" dirty="0"/>
              <a:t> </a:t>
            </a: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</a:t>
            </a:r>
            <a:r>
              <a:rPr lang="en-IE" sz="1600" dirty="0" smtClean="0">
                <a:solidFill>
                  <a:schemeClr val="bg1">
                    <a:lumMod val="50000"/>
                  </a:schemeClr>
                </a:solidFill>
              </a:rPr>
              <a:t>Grocery </a:t>
            </a: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Shoppers - </a:t>
            </a:r>
            <a:r>
              <a:rPr lang="en-IE" sz="1600" dirty="0" smtClean="0">
                <a:solidFill>
                  <a:schemeClr val="bg1">
                    <a:lumMod val="50000"/>
                  </a:schemeClr>
                </a:solidFill>
              </a:rPr>
              <a:t>646</a:t>
            </a:r>
            <a:endParaRPr lang="en-IE" sz="2100" dirty="0"/>
          </a:p>
        </p:txBody>
      </p:sp>
      <p:sp>
        <p:nvSpPr>
          <p:cNvPr id="8" name="Rounded Rectangle 7"/>
          <p:cNvSpPr/>
          <p:nvPr/>
        </p:nvSpPr>
        <p:spPr>
          <a:xfrm>
            <a:off x="304800" y="5980113"/>
            <a:ext cx="8621713" cy="5318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400" dirty="0">
                <a:solidFill>
                  <a:schemeClr val="tx1"/>
                </a:solidFill>
              </a:rPr>
              <a:t>Shoppers are very clear about how they </a:t>
            </a:r>
            <a:r>
              <a:rPr lang="en-IE" sz="1400" dirty="0" smtClean="0">
                <a:solidFill>
                  <a:schemeClr val="tx1"/>
                </a:solidFill>
              </a:rPr>
              <a:t>shop - they </a:t>
            </a:r>
            <a:r>
              <a:rPr lang="en-IE" sz="1400" dirty="0">
                <a:solidFill>
                  <a:schemeClr val="tx1"/>
                </a:solidFill>
              </a:rPr>
              <a:t>describe themselves as wise, they </a:t>
            </a:r>
            <a:r>
              <a:rPr lang="en-IE" sz="1400" dirty="0" smtClean="0">
                <a:solidFill>
                  <a:schemeClr val="tx1"/>
                </a:solidFill>
              </a:rPr>
              <a:t>shop </a:t>
            </a:r>
            <a:r>
              <a:rPr lang="en-IE" sz="1400" dirty="0">
                <a:solidFill>
                  <a:schemeClr val="tx1"/>
                </a:solidFill>
              </a:rPr>
              <a:t>in </a:t>
            </a:r>
            <a:r>
              <a:rPr lang="en-IE" sz="1400" dirty="0" smtClean="0">
                <a:solidFill>
                  <a:schemeClr val="tx1"/>
                </a:solidFill>
              </a:rPr>
              <a:t>‘less </a:t>
            </a:r>
            <a:r>
              <a:rPr lang="en-IE" sz="1400" dirty="0">
                <a:solidFill>
                  <a:schemeClr val="tx1"/>
                </a:solidFill>
              </a:rPr>
              <a:t>expensive’ </a:t>
            </a:r>
            <a:r>
              <a:rPr lang="en-IE" sz="1400" dirty="0" smtClean="0">
                <a:solidFill>
                  <a:schemeClr val="tx1"/>
                </a:solidFill>
              </a:rPr>
              <a:t>shops and spread </a:t>
            </a:r>
            <a:r>
              <a:rPr lang="en-IE" sz="1400" dirty="0">
                <a:solidFill>
                  <a:schemeClr val="tx1"/>
                </a:solidFill>
              </a:rPr>
              <a:t>their shopping about but seem less prepared to give up on quality.</a:t>
            </a:r>
          </a:p>
        </p:txBody>
      </p:sp>
      <p:graphicFrame>
        <p:nvGraphicFramePr>
          <p:cNvPr id="10244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3603147"/>
              </p:ext>
            </p:extLst>
          </p:nvPr>
        </p:nvGraphicFramePr>
        <p:xfrm>
          <a:off x="911225" y="2189163"/>
          <a:ext cx="7470775" cy="376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Worksheet" r:id="rId4" imgW="7901927" imgH="3764187" progId="Excel.Sheet.8">
                  <p:embed/>
                </p:oleObj>
              </mc:Choice>
              <mc:Fallback>
                <p:oleObj name="Worksheet" r:id="rId4" imgW="7901927" imgH="3764187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2189163"/>
                        <a:ext cx="7470775" cy="376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TextBox 8"/>
          <p:cNvSpPr txBox="1">
            <a:spLocks noChangeArrowheads="1"/>
          </p:cNvSpPr>
          <p:nvPr/>
        </p:nvSpPr>
        <p:spPr bwMode="auto">
          <a:xfrm>
            <a:off x="-109538" y="3752850"/>
            <a:ext cx="1122363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100"/>
              <a:t>Applies</a:t>
            </a:r>
          </a:p>
        </p:txBody>
      </p:sp>
      <p:sp>
        <p:nvSpPr>
          <p:cNvPr id="10246" name="TextBox 9"/>
          <p:cNvSpPr txBox="1">
            <a:spLocks noChangeArrowheads="1"/>
          </p:cNvSpPr>
          <p:nvPr/>
        </p:nvSpPr>
        <p:spPr bwMode="auto">
          <a:xfrm>
            <a:off x="-9525" y="5381625"/>
            <a:ext cx="1122363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100"/>
              <a:t>Doesn’t apply at all</a:t>
            </a:r>
          </a:p>
        </p:txBody>
      </p:sp>
      <p:sp>
        <p:nvSpPr>
          <p:cNvPr id="10247" name="TextBox 10"/>
          <p:cNvSpPr txBox="1">
            <a:spLocks noChangeArrowheads="1"/>
          </p:cNvSpPr>
          <p:nvPr/>
        </p:nvSpPr>
        <p:spPr bwMode="auto">
          <a:xfrm>
            <a:off x="1112838" y="1587500"/>
            <a:ext cx="10858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 dirty="0"/>
              <a:t>I am shopping more wisely</a:t>
            </a:r>
          </a:p>
          <a:p>
            <a:pPr algn="ctr" eaLnBrk="1" hangingPunct="1"/>
            <a:r>
              <a:rPr lang="en-IE" sz="900" dirty="0"/>
              <a:t>%</a:t>
            </a:r>
          </a:p>
        </p:txBody>
      </p:sp>
      <p:sp>
        <p:nvSpPr>
          <p:cNvPr id="10248" name="TextBox 11"/>
          <p:cNvSpPr txBox="1">
            <a:spLocks noChangeArrowheads="1"/>
          </p:cNvSpPr>
          <p:nvPr/>
        </p:nvSpPr>
        <p:spPr bwMode="auto">
          <a:xfrm>
            <a:off x="2411760" y="1603375"/>
            <a:ext cx="9017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 dirty="0"/>
              <a:t>I am cooking more from scratch</a:t>
            </a:r>
          </a:p>
          <a:p>
            <a:pPr algn="ctr" eaLnBrk="1" hangingPunct="1"/>
            <a:r>
              <a:rPr lang="en-IE" sz="900" dirty="0"/>
              <a:t>%</a:t>
            </a:r>
          </a:p>
        </p:txBody>
      </p:sp>
      <p:sp>
        <p:nvSpPr>
          <p:cNvPr id="10250" name="TextBox 13"/>
          <p:cNvSpPr txBox="1">
            <a:spLocks noChangeArrowheads="1"/>
          </p:cNvSpPr>
          <p:nvPr/>
        </p:nvSpPr>
        <p:spPr bwMode="auto">
          <a:xfrm>
            <a:off x="3598068" y="1464469"/>
            <a:ext cx="901700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 dirty="0"/>
              <a:t>I have started to shop in a less expensive store</a:t>
            </a:r>
          </a:p>
          <a:p>
            <a:pPr algn="ctr" eaLnBrk="1" hangingPunct="1"/>
            <a:r>
              <a:rPr lang="en-IE" sz="900" dirty="0"/>
              <a:t>%</a:t>
            </a:r>
          </a:p>
        </p:txBody>
      </p:sp>
      <p:sp>
        <p:nvSpPr>
          <p:cNvPr id="10251" name="TextBox 14"/>
          <p:cNvSpPr txBox="1">
            <a:spLocks noChangeArrowheads="1"/>
          </p:cNvSpPr>
          <p:nvPr/>
        </p:nvSpPr>
        <p:spPr bwMode="auto">
          <a:xfrm>
            <a:off x="4735925" y="1482725"/>
            <a:ext cx="1060450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 dirty="0"/>
              <a:t>I am doing more of my shopping across a range of different stores</a:t>
            </a:r>
          </a:p>
          <a:p>
            <a:pPr algn="ctr" eaLnBrk="1" hangingPunct="1"/>
            <a:r>
              <a:rPr lang="en-IE" sz="900" dirty="0"/>
              <a:t>%</a:t>
            </a:r>
          </a:p>
        </p:txBody>
      </p:sp>
      <p:sp>
        <p:nvSpPr>
          <p:cNvPr id="10252" name="TextBox 15"/>
          <p:cNvSpPr txBox="1">
            <a:spLocks noChangeArrowheads="1"/>
          </p:cNvSpPr>
          <p:nvPr/>
        </p:nvSpPr>
        <p:spPr bwMode="auto">
          <a:xfrm>
            <a:off x="5869400" y="1493348"/>
            <a:ext cx="901700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 dirty="0"/>
              <a:t>I am using less processed and ready to eat products</a:t>
            </a:r>
          </a:p>
          <a:p>
            <a:pPr algn="ctr" eaLnBrk="1" hangingPunct="1"/>
            <a:r>
              <a:rPr lang="en-IE" sz="900" dirty="0"/>
              <a:t>%</a:t>
            </a:r>
          </a:p>
        </p:txBody>
      </p:sp>
      <p:sp>
        <p:nvSpPr>
          <p:cNvPr id="10253" name="TextBox 17"/>
          <p:cNvSpPr txBox="1">
            <a:spLocks noChangeArrowheads="1"/>
          </p:cNvSpPr>
          <p:nvPr/>
        </p:nvSpPr>
        <p:spPr bwMode="auto">
          <a:xfrm>
            <a:off x="7092280" y="1587264"/>
            <a:ext cx="106045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IE" sz="900" dirty="0"/>
              <a:t>I am now buying products of lower quality</a:t>
            </a:r>
          </a:p>
          <a:p>
            <a:pPr algn="ctr" eaLnBrk="1" hangingPunct="1"/>
            <a:r>
              <a:rPr lang="en-IE" sz="900" dirty="0"/>
              <a:t>%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35925" y="1482725"/>
            <a:ext cx="1133475" cy="4341813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22" name="Rectangle 21"/>
          <p:cNvSpPr/>
          <p:nvPr/>
        </p:nvSpPr>
        <p:spPr>
          <a:xfrm>
            <a:off x="2324447" y="1486829"/>
            <a:ext cx="1076325" cy="4365625"/>
          </a:xfrm>
          <a:prstGeom prst="rect">
            <a:avLst/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  <p:sp>
        <p:nvSpPr>
          <p:cNvPr id="24" name="Rectangle 23"/>
          <p:cNvSpPr/>
          <p:nvPr/>
        </p:nvSpPr>
        <p:spPr>
          <a:xfrm>
            <a:off x="7092280" y="1499529"/>
            <a:ext cx="1060450" cy="43529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65" tIns="40083" rIns="80165" bIns="40083" anchor="ctr"/>
          <a:lstStyle/>
          <a:p>
            <a:pPr>
              <a:defRPr/>
            </a:pP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41236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6991"/>
            <a:ext cx="8358214" cy="526113"/>
          </a:xfrm>
        </p:spPr>
        <p:txBody>
          <a:bodyPr lIns="80165" tIns="40083" rIns="80165" bIns="40083">
            <a:normAutofit fontScale="90000"/>
          </a:bodyPr>
          <a:lstStyle/>
          <a:p>
            <a:pPr algn="l">
              <a:defRPr/>
            </a:pPr>
            <a:r>
              <a:rPr lang="en-IE" sz="2400" dirty="0" smtClean="0"/>
              <a:t>Perceptions of Own-Brand and Branded Shopping</a:t>
            </a:r>
            <a:r>
              <a:rPr lang="en-IE" sz="2100" dirty="0"/>
              <a:t/>
            </a:r>
            <a:br>
              <a:rPr lang="en-IE" sz="2100" dirty="0"/>
            </a:br>
            <a:r>
              <a:rPr lang="en-IE" sz="1600" dirty="0">
                <a:solidFill>
                  <a:schemeClr val="bg1">
                    <a:lumMod val="50000"/>
                  </a:schemeClr>
                </a:solidFill>
              </a:rPr>
              <a:t>Base: All Main Grocery Shoppers - 475</a:t>
            </a:r>
            <a:endParaRPr lang="en-IE" sz="2100" dirty="0"/>
          </a:p>
        </p:txBody>
      </p:sp>
      <p:graphicFrame>
        <p:nvGraphicFramePr>
          <p:cNvPr id="12291" name="Chart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3781208"/>
              </p:ext>
            </p:extLst>
          </p:nvPr>
        </p:nvGraphicFramePr>
        <p:xfrm>
          <a:off x="1947862" y="2349500"/>
          <a:ext cx="6656585" cy="359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r:id="rId4" imgW="6444030" imgH="4121253" progId="Excel.Chart.8">
                  <p:embed/>
                </p:oleObj>
              </mc:Choice>
              <mc:Fallback>
                <p:oleObj r:id="rId4" imgW="6444030" imgH="4121253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2" y="2349500"/>
                        <a:ext cx="6656585" cy="359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Box 40"/>
          <p:cNvSpPr txBox="1">
            <a:spLocks noChangeArrowheads="1"/>
          </p:cNvSpPr>
          <p:nvPr/>
        </p:nvSpPr>
        <p:spPr bwMode="auto">
          <a:xfrm>
            <a:off x="528638" y="2593975"/>
            <a:ext cx="1905000" cy="334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en-IE" sz="1100"/>
              <a:t>Agree strongly (5)</a:t>
            </a:r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r>
              <a:rPr lang="en-IE" sz="1100"/>
              <a:t>Agree</a:t>
            </a:r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1000"/>
          </a:p>
          <a:p>
            <a:pPr algn="r" eaLnBrk="1" hangingPunct="1"/>
            <a:r>
              <a:rPr lang="en-IE" sz="1100"/>
              <a:t>Neither/nor</a:t>
            </a:r>
          </a:p>
          <a:p>
            <a:pPr algn="r" eaLnBrk="1" hangingPunct="1"/>
            <a:endParaRPr lang="en-IE" sz="1100"/>
          </a:p>
          <a:p>
            <a:pPr algn="r" eaLnBrk="1" hangingPunct="1"/>
            <a:endParaRPr lang="en-IE" sz="600"/>
          </a:p>
          <a:p>
            <a:pPr algn="r" eaLnBrk="1" hangingPunct="1"/>
            <a:r>
              <a:rPr lang="en-IE" sz="1100"/>
              <a:t>Disagree</a:t>
            </a:r>
          </a:p>
          <a:p>
            <a:pPr algn="r" eaLnBrk="1" hangingPunct="1"/>
            <a:r>
              <a:rPr lang="en-IE" sz="1100"/>
              <a:t>Disagree strongly (1)</a:t>
            </a:r>
          </a:p>
        </p:txBody>
      </p: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938213" y="5943600"/>
          <a:ext cx="7453312" cy="2936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954"/>
                <a:gridCol w="1429269"/>
                <a:gridCol w="1597363"/>
                <a:gridCol w="1597363"/>
                <a:gridCol w="1597363"/>
              </a:tblGrid>
              <a:tr h="293688">
                <a:tc>
                  <a:txBody>
                    <a:bodyPr/>
                    <a:lstStyle/>
                    <a:p>
                      <a:r>
                        <a:rPr lang="en-GB" sz="1300" b="1" dirty="0" smtClean="0"/>
                        <a:t>Pos</a:t>
                      </a:r>
                      <a:r>
                        <a:rPr lang="en-GB" sz="1300" b="1" baseline="0" dirty="0" smtClean="0"/>
                        <a:t> </a:t>
                      </a:r>
                      <a:r>
                        <a:rPr lang="en-GB" sz="1300" b="1" baseline="0" dirty="0" err="1" smtClean="0"/>
                        <a:t>vs</a:t>
                      </a:r>
                      <a:r>
                        <a:rPr lang="en-GB" sz="1300" b="1" baseline="0" dirty="0" smtClean="0"/>
                        <a:t> </a:t>
                      </a:r>
                      <a:r>
                        <a:rPr lang="en-GB" sz="1300" b="1" dirty="0" err="1" smtClean="0"/>
                        <a:t>Neg</a:t>
                      </a:r>
                      <a:endParaRPr lang="en-IE" sz="1300" b="1" dirty="0"/>
                    </a:p>
                  </a:txBody>
                  <a:tcPr marL="78220" marR="78220" marT="41541" marB="415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+65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148" marR="8148" marT="865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+42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148" marR="8148" marT="865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+33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148" marR="8148" marT="865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+11</a:t>
                      </a:r>
                      <a:endParaRPr lang="en-GB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148" marR="8148" marT="865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573630"/>
              </p:ext>
            </p:extLst>
          </p:nvPr>
        </p:nvGraphicFramePr>
        <p:xfrm>
          <a:off x="1870075" y="1412776"/>
          <a:ext cx="6685608" cy="10398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1402"/>
                <a:gridCol w="1671402"/>
                <a:gridCol w="1671402"/>
                <a:gridCol w="1671402"/>
              </a:tblGrid>
              <a:tr h="80421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</a:t>
                      </a:r>
                      <a:r>
                        <a:rPr lang="en-GB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quality</a:t>
                      </a:r>
                      <a:r>
                        <a:rPr lang="en-GB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own-brand products </a:t>
                      </a:r>
                      <a:r>
                        <a:rPr lang="en-GB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has improved </a:t>
                      </a:r>
                      <a:r>
                        <a:rPr lang="en-GB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recent years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10" marR="78210" marT="41528" marB="4152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dirty="0" smtClean="0">
                          <a:solidFill>
                            <a:srgbClr val="FF0000"/>
                          </a:solidFill>
                        </a:rPr>
                        <a:t>Most competition </a:t>
                      </a:r>
                      <a:r>
                        <a:rPr lang="en-GB" sz="1100" b="1" dirty="0" smtClean="0">
                          <a:solidFill>
                            <a:srgbClr val="000000"/>
                          </a:solidFill>
                        </a:rPr>
                        <a:t>in the grocery sector </a:t>
                      </a:r>
                      <a:r>
                        <a:rPr lang="en-GB" sz="1100" b="1" dirty="0" smtClean="0">
                          <a:solidFill>
                            <a:srgbClr val="FF0000"/>
                          </a:solidFill>
                        </a:rPr>
                        <a:t>happens in the own-brand </a:t>
                      </a:r>
                      <a:r>
                        <a:rPr lang="en-GB" sz="1100" b="1" dirty="0" smtClean="0">
                          <a:solidFill>
                            <a:srgbClr val="000000"/>
                          </a:solidFill>
                        </a:rPr>
                        <a:t>products</a:t>
                      </a:r>
                      <a:endParaRPr lang="en-GB" sz="1100" b="1" dirty="0">
                        <a:solidFill>
                          <a:srgbClr val="000000"/>
                        </a:solidFill>
                      </a:endParaRPr>
                    </a:p>
                  </a:txBody>
                  <a:tcPr marL="78210" marR="78210" marT="41528" marB="4152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 am now </a:t>
                      </a:r>
                      <a:r>
                        <a:rPr lang="en-GB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more</a:t>
                      </a:r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1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inclined</a:t>
                      </a:r>
                      <a:r>
                        <a:rPr lang="en-GB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to </a:t>
                      </a:r>
                      <a:r>
                        <a:rPr lang="en-GB" sz="11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purchase own-brand products </a:t>
                      </a:r>
                      <a:r>
                        <a:rPr lang="en-GB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than I was a year ago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10" marR="78210" marT="41528" marB="4152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Most competition in the grocery sector happens on branded products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10" marR="78210" marT="41528" marB="41528" anchor="ctr"/>
                </a:tc>
              </a:tr>
              <a:tr h="23559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10" marR="78210" marT="41528" marB="4152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10" marR="78210" marT="41528" marB="4152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10" marR="78210" marT="41528" marB="4152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210" marR="78210" marT="41528" marB="41528" anchor="ctr"/>
                </a:tc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306513" y="4791075"/>
            <a:ext cx="11271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1311710" y="6284880"/>
            <a:ext cx="7657975" cy="5318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0165" tIns="40083" rIns="80165" bIns="40083" anchor="ctr"/>
          <a:lstStyle/>
          <a:p>
            <a:pPr algn="ctr">
              <a:defRPr/>
            </a:pPr>
            <a:r>
              <a:rPr lang="en-IE" sz="1400" dirty="0" smtClean="0">
                <a:solidFill>
                  <a:schemeClr val="tx1"/>
                </a:solidFill>
              </a:rPr>
              <a:t>Majority (71%) believe the quality of own-brand products has improved in recent years.</a:t>
            </a:r>
          </a:p>
          <a:p>
            <a:pPr algn="ctr">
              <a:defRPr/>
            </a:pPr>
            <a:r>
              <a:rPr lang="en-IE" sz="1400" dirty="0" smtClean="0">
                <a:solidFill>
                  <a:schemeClr val="tx1"/>
                </a:solidFill>
              </a:rPr>
              <a:t> 55% are more inclined to purchase own-brand products than they were a year ago. </a:t>
            </a:r>
            <a:endParaRPr lang="en-I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167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1256</Words>
  <Application>Microsoft Office PowerPoint</Application>
  <PresentationFormat>On-screen Show (4:3)</PresentationFormat>
  <Paragraphs>595</Paragraphs>
  <Slides>19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Verdana</vt:lpstr>
      <vt:lpstr>Wingdings</vt:lpstr>
      <vt:lpstr>Office Theme</vt:lpstr>
      <vt:lpstr>Microsoft Excel Chart</vt:lpstr>
      <vt:lpstr>Worksheet</vt:lpstr>
      <vt:lpstr>PowerPoint Presentation</vt:lpstr>
      <vt:lpstr>Table of Contents </vt:lpstr>
      <vt:lpstr>Key Findings</vt:lpstr>
      <vt:lpstr>Key Findings </vt:lpstr>
      <vt:lpstr>Consumer Shopping Behaviour</vt:lpstr>
      <vt:lpstr>Women continue to be mainly responsible for Food &amp; Grocery Shopping Base: All Adults 16+ - 1,012</vt:lpstr>
      <vt:lpstr>Two thirds of grocery shoppers have made a specific store choice because of Prices or Offers Base: All Main Grocery Shoppers - 475</vt:lpstr>
      <vt:lpstr>Shoppers are wise and thrifty, spread their shopping about but are not inclined to give up on quality  Base: All Grocery Shoppers - 646</vt:lpstr>
      <vt:lpstr>Perceptions of Own-Brand and Branded Shopping Base: All Main Grocery Shoppers - 475</vt:lpstr>
      <vt:lpstr>U35s Most Likely to be conscious of and believe in the quality of Own-Brand Base: All Main Grocery Shoppers - 475</vt:lpstr>
      <vt:lpstr>Product Categories where Own-Brand is Strongest  Base: Buyers of each category</vt:lpstr>
      <vt:lpstr>Product Categories where Position is More Evenly Balanced Base: Buyers of each category</vt:lpstr>
      <vt:lpstr>Categories where brands are still Strong - 1  Base: Buyers of each category</vt:lpstr>
      <vt:lpstr>Categories where brands are still Strong – 2 Base: Buyers of each category</vt:lpstr>
      <vt:lpstr>Highlights of the most significant changes in favour of  Own-Brand</vt:lpstr>
      <vt:lpstr>Research Background  and Methodology</vt:lpstr>
      <vt:lpstr>A.  Research Background and Methodology</vt:lpstr>
      <vt:lpstr>Profile of Sample Base: All Adults 16+ 1,012</vt:lpstr>
      <vt:lpstr>Profile of Sample Base: All Adults 16+ 1,012</vt:lpstr>
    </vt:vector>
  </TitlesOfParts>
  <Company>Department of Jobs, Enterprise &amp; Innovation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Campbell</dc:creator>
  <cp:lastModifiedBy>Kate OSullivan</cp:lastModifiedBy>
  <cp:revision>33</cp:revision>
  <cp:lastPrinted>2013-08-06T13:20:33Z</cp:lastPrinted>
  <dcterms:created xsi:type="dcterms:W3CDTF">2013-08-02T12:36:23Z</dcterms:created>
  <dcterms:modified xsi:type="dcterms:W3CDTF">2016-11-07T15:15:37Z</dcterms:modified>
</cp:coreProperties>
</file>